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5"/>
  </p:notesMasterIdLst>
  <p:handoutMasterIdLst>
    <p:handoutMasterId r:id="rId26"/>
  </p:handoutMasterIdLst>
  <p:sldIdLst>
    <p:sldId id="256" r:id="rId6"/>
    <p:sldId id="283" r:id="rId7"/>
    <p:sldId id="264" r:id="rId8"/>
    <p:sldId id="265" r:id="rId9"/>
    <p:sldId id="266" r:id="rId10"/>
    <p:sldId id="650" r:id="rId11"/>
    <p:sldId id="267" r:id="rId12"/>
    <p:sldId id="656" r:id="rId13"/>
    <p:sldId id="268" r:id="rId14"/>
    <p:sldId id="654" r:id="rId15"/>
    <p:sldId id="269" r:id="rId16"/>
    <p:sldId id="270" r:id="rId17"/>
    <p:sldId id="651" r:id="rId18"/>
    <p:sldId id="655" r:id="rId19"/>
    <p:sldId id="657" r:id="rId20"/>
    <p:sldId id="652" r:id="rId21"/>
    <p:sldId id="653" r:id="rId22"/>
    <p:sldId id="385" r:id="rId23"/>
    <p:sldId id="285" r:id="rId24"/>
  </p:sldIdLst>
  <p:sldSz cx="9144000" cy="6858000" type="screen4x3"/>
  <p:notesSz cx="6735763" cy="9866313"/>
  <p:defaultTextStyle>
    <a:defPPr>
      <a:defRPr lang="sr-Latn-R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2EEBCB-FB01-4239-B94B-736A588C20EA}" type="doc">
      <dgm:prSet loTypeId="urn:microsoft.com/office/officeart/2005/8/layout/process1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833F54F8-51ED-498D-A47D-F2DAB244A411}">
      <dgm:prSet custT="1"/>
      <dgm:spPr/>
      <dgm:t>
        <a:bodyPr anchor="ctr"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hr-HR" sz="1400" b="0" dirty="0">
              <a:latin typeface="Arial" pitchFamily="34" charset="0"/>
              <a:cs typeface="Arial" pitchFamily="34" charset="0"/>
            </a:rPr>
            <a:t>Posebna financijska institucija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hr-HR" sz="1400" b="0" dirty="0">
              <a:latin typeface="Arial" pitchFamily="34" charset="0"/>
              <a:cs typeface="Arial" pitchFamily="34" charset="0"/>
            </a:rPr>
            <a:t>Osnovana 1992. godine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hr-HR" sz="1400" b="0" dirty="0">
              <a:latin typeface="Arial" pitchFamily="34" charset="0"/>
              <a:cs typeface="Arial" pitchFamily="34" charset="0"/>
            </a:rPr>
            <a:t>U vlasništvu RH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hr-HR" sz="1400" b="0" dirty="0">
              <a:latin typeface="Arial" pitchFamily="34" charset="0"/>
              <a:cs typeface="Arial" pitchFamily="34" charset="0"/>
            </a:rPr>
            <a:t>Cilj: poticanje razvoja hrvatskog gospodarstva</a:t>
          </a:r>
        </a:p>
      </dgm:t>
    </dgm:pt>
    <dgm:pt modelId="{77B341CD-19EB-45D3-A19E-611DB6B7901E}" type="parTrans" cxnId="{5BC9D149-9D4E-4B70-A773-A12034417F60}">
      <dgm:prSet/>
      <dgm:spPr/>
      <dgm:t>
        <a:bodyPr/>
        <a:lstStyle/>
        <a:p>
          <a:endParaRPr lang="hr-HR"/>
        </a:p>
      </dgm:t>
    </dgm:pt>
    <dgm:pt modelId="{8108C912-4378-4196-BF5C-0F8983D2CA2F}" type="sibTrans" cxnId="{5BC9D149-9D4E-4B70-A773-A12034417F60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noFill/>
      </dgm:spPr>
      <dgm:t>
        <a:bodyPr/>
        <a:lstStyle/>
        <a:p>
          <a:endParaRPr lang="hr-HR"/>
        </a:p>
      </dgm:t>
    </dgm:pt>
    <dgm:pt modelId="{E76A5989-471B-4C37-909D-140F6013BC99}">
      <dgm:prSet custT="1"/>
      <dgm:spPr/>
      <dgm:t>
        <a:bodyPr anchor="ctr"/>
        <a:lstStyle/>
        <a:p>
          <a:pPr algn="ctr" rtl="0"/>
          <a:r>
            <a:rPr lang="hr-HR" sz="1400" b="0" i="0" dirty="0">
              <a:latin typeface="Arial" pitchFamily="34" charset="0"/>
              <a:cs typeface="Arial" pitchFamily="34" charset="0"/>
            </a:rPr>
            <a:t>TRI funkcije u  jednoj instituciji</a:t>
          </a:r>
          <a:r>
            <a:rPr lang="en-US" sz="1400" b="0" i="0" dirty="0">
              <a:latin typeface="Arial" pitchFamily="34" charset="0"/>
              <a:cs typeface="Arial" pitchFamily="34" charset="0"/>
            </a:rPr>
            <a:t>:</a:t>
          </a:r>
          <a:endParaRPr lang="hr-HR" sz="1400" b="0" i="0" dirty="0">
            <a:latin typeface="Arial" pitchFamily="34" charset="0"/>
            <a:cs typeface="Arial" pitchFamily="34" charset="0"/>
          </a:endParaRPr>
        </a:p>
      </dgm:t>
    </dgm:pt>
    <dgm:pt modelId="{30F44A14-A97D-4A09-96D1-C678B10CCDF4}" type="parTrans" cxnId="{A8756AEE-78A8-46C0-81B2-BEBC6952514C}">
      <dgm:prSet/>
      <dgm:spPr/>
      <dgm:t>
        <a:bodyPr/>
        <a:lstStyle/>
        <a:p>
          <a:endParaRPr lang="hr-HR"/>
        </a:p>
      </dgm:t>
    </dgm:pt>
    <dgm:pt modelId="{D2579DC3-B23F-4430-97B0-C5A7BD0F1B8C}" type="sibTrans" cxnId="{A8756AEE-78A8-46C0-81B2-BEBC6952514C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noFill/>
      </dgm:spPr>
      <dgm:t>
        <a:bodyPr/>
        <a:lstStyle/>
        <a:p>
          <a:endParaRPr lang="hr-HR"/>
        </a:p>
      </dgm:t>
    </dgm:pt>
    <dgm:pt modelId="{0288D3F9-691C-4F9C-833A-F2B56F1D0B69}">
      <dgm:prSet custT="1"/>
      <dgm:spPr/>
      <dgm:t>
        <a:bodyPr anchor="ctr"/>
        <a:lstStyle/>
        <a:p>
          <a:pPr marL="360363" indent="-87313" algn="l" rtl="0"/>
          <a:r>
            <a:rPr lang="hr-HR" sz="1400" b="0" i="0" dirty="0">
              <a:latin typeface="Arial" pitchFamily="34" charset="0"/>
              <a:cs typeface="Arial" pitchFamily="34" charset="0"/>
            </a:rPr>
            <a:t>Izvozna banka</a:t>
          </a:r>
        </a:p>
      </dgm:t>
    </dgm:pt>
    <dgm:pt modelId="{831D3DF6-7595-42FF-AF37-DFE69BD163E6}" type="parTrans" cxnId="{79970A0F-046B-43C6-A01F-EAAE1FD52E93}">
      <dgm:prSet/>
      <dgm:spPr/>
      <dgm:t>
        <a:bodyPr/>
        <a:lstStyle/>
        <a:p>
          <a:endParaRPr lang="hr-HR"/>
        </a:p>
      </dgm:t>
    </dgm:pt>
    <dgm:pt modelId="{2BAB064F-E923-4D2F-9B72-9F4C73230A42}" type="sibTrans" cxnId="{79970A0F-046B-43C6-A01F-EAAE1FD52E93}">
      <dgm:prSet/>
      <dgm:spPr/>
      <dgm:t>
        <a:bodyPr/>
        <a:lstStyle/>
        <a:p>
          <a:endParaRPr lang="hr-HR"/>
        </a:p>
      </dgm:t>
    </dgm:pt>
    <dgm:pt modelId="{5C7801EA-62C2-4C6A-B4D6-6A7D17F86CF5}">
      <dgm:prSet custT="1"/>
      <dgm:spPr/>
      <dgm:t>
        <a:bodyPr anchor="ctr"/>
        <a:lstStyle/>
        <a:p>
          <a:pPr marL="360363" indent="-87313" algn="l" rtl="0"/>
          <a:r>
            <a:rPr lang="hr-HR" sz="1400" b="0" i="0" dirty="0">
              <a:latin typeface="Arial" pitchFamily="34" charset="0"/>
              <a:cs typeface="Arial" pitchFamily="34" charset="0"/>
            </a:rPr>
            <a:t>Institucija za izvozno kreditno osiguranje</a:t>
          </a:r>
        </a:p>
      </dgm:t>
    </dgm:pt>
    <dgm:pt modelId="{7752F0FF-01D9-47C0-A283-50A97953248B}" type="parTrans" cxnId="{F0CB3C6F-DA49-4CB5-900D-5A4B3E545C3D}">
      <dgm:prSet/>
      <dgm:spPr/>
      <dgm:t>
        <a:bodyPr/>
        <a:lstStyle/>
        <a:p>
          <a:endParaRPr lang="hr-HR"/>
        </a:p>
      </dgm:t>
    </dgm:pt>
    <dgm:pt modelId="{C2616D0A-4291-431B-9AD2-EA94B584FA80}" type="sibTrans" cxnId="{F0CB3C6F-DA49-4CB5-900D-5A4B3E545C3D}">
      <dgm:prSet/>
      <dgm:spPr/>
      <dgm:t>
        <a:bodyPr/>
        <a:lstStyle/>
        <a:p>
          <a:endParaRPr lang="hr-HR"/>
        </a:p>
      </dgm:t>
    </dgm:pt>
    <dgm:pt modelId="{95408200-F9C8-42DF-A153-AE020118E020}">
      <dgm:prSet custT="1"/>
      <dgm:spPr/>
      <dgm:t>
        <a:bodyPr anchor="t"/>
        <a:lstStyle/>
        <a:p>
          <a:pPr algn="ctr" rtl="0"/>
          <a:endParaRPr lang="hr-HR" sz="1400" b="0" i="0" dirty="0">
            <a:latin typeface="Arial" pitchFamily="34" charset="0"/>
            <a:cs typeface="Arial" pitchFamily="34" charset="0"/>
          </a:endParaRPr>
        </a:p>
        <a:p>
          <a:pPr algn="ctr" rtl="0"/>
          <a:r>
            <a:rPr lang="hr-HR" sz="1400" b="0" i="0" dirty="0">
              <a:latin typeface="Arial" pitchFamily="34" charset="0"/>
              <a:cs typeface="Arial" pitchFamily="34" charset="0"/>
            </a:rPr>
            <a:t>Glavne aktivnosti</a:t>
          </a:r>
          <a:r>
            <a:rPr lang="en-US" sz="1400" b="0" i="0" dirty="0">
              <a:latin typeface="Arial" pitchFamily="34" charset="0"/>
              <a:cs typeface="Arial" pitchFamily="34" charset="0"/>
            </a:rPr>
            <a:t>: </a:t>
          </a:r>
          <a:endParaRPr lang="hr-HR" sz="1400" b="0" i="0" dirty="0">
            <a:latin typeface="Arial" pitchFamily="34" charset="0"/>
            <a:cs typeface="Arial" pitchFamily="34" charset="0"/>
          </a:endParaRPr>
        </a:p>
      </dgm:t>
    </dgm:pt>
    <dgm:pt modelId="{3CFD1432-73A3-4DDD-BEF8-7E54642A29F7}" type="parTrans" cxnId="{06DF8B39-7098-40B6-8CD1-C3D5677397E0}">
      <dgm:prSet/>
      <dgm:spPr/>
      <dgm:t>
        <a:bodyPr/>
        <a:lstStyle/>
        <a:p>
          <a:endParaRPr lang="hr-HR"/>
        </a:p>
      </dgm:t>
    </dgm:pt>
    <dgm:pt modelId="{AA524FB5-BB7B-4F93-80C0-2F406E085743}" type="sibTrans" cxnId="{06DF8B39-7098-40B6-8CD1-C3D5677397E0}">
      <dgm:prSet/>
      <dgm:spPr/>
      <dgm:t>
        <a:bodyPr/>
        <a:lstStyle/>
        <a:p>
          <a:endParaRPr lang="hr-HR"/>
        </a:p>
      </dgm:t>
    </dgm:pt>
    <dgm:pt modelId="{5B14A451-0F98-4010-B6F7-7FA8AACB45D6}">
      <dgm:prSet custT="1"/>
      <dgm:spPr/>
      <dgm:t>
        <a:bodyPr anchor="t"/>
        <a:lstStyle/>
        <a:p>
          <a:pPr marL="360363" indent="0" algn="l" rtl="0"/>
          <a:r>
            <a:rPr lang="hr-HR" sz="1400" b="0" i="0" dirty="0">
              <a:latin typeface="Arial" pitchFamily="34" charset="0"/>
              <a:cs typeface="Arial" pitchFamily="34" charset="0"/>
            </a:rPr>
            <a:t>Kreditiranje </a:t>
          </a:r>
        </a:p>
      </dgm:t>
    </dgm:pt>
    <dgm:pt modelId="{C312A679-E278-4EED-A021-F7FA42628D5E}" type="parTrans" cxnId="{3BAE257D-0FF9-4755-AAD9-5208767F9F5A}">
      <dgm:prSet/>
      <dgm:spPr/>
      <dgm:t>
        <a:bodyPr/>
        <a:lstStyle/>
        <a:p>
          <a:endParaRPr lang="hr-HR"/>
        </a:p>
      </dgm:t>
    </dgm:pt>
    <dgm:pt modelId="{709D8C06-87C9-49B8-AC96-6B17964A0819}" type="sibTrans" cxnId="{3BAE257D-0FF9-4755-AAD9-5208767F9F5A}">
      <dgm:prSet/>
      <dgm:spPr/>
      <dgm:t>
        <a:bodyPr/>
        <a:lstStyle/>
        <a:p>
          <a:endParaRPr lang="hr-HR"/>
        </a:p>
      </dgm:t>
    </dgm:pt>
    <dgm:pt modelId="{E8393495-80CB-4F87-8FC9-EE78B251DCEF}">
      <dgm:prSet custT="1"/>
      <dgm:spPr/>
      <dgm:t>
        <a:bodyPr anchor="t"/>
        <a:lstStyle/>
        <a:p>
          <a:pPr marL="360363" indent="0" algn="l" rtl="0"/>
          <a:r>
            <a:rPr lang="hr-HR" sz="1400" b="0" i="0" dirty="0">
              <a:latin typeface="Arial" pitchFamily="34" charset="0"/>
              <a:cs typeface="Arial" pitchFamily="34" charset="0"/>
            </a:rPr>
            <a:t>Osiguranje izvoza</a:t>
          </a:r>
        </a:p>
      </dgm:t>
    </dgm:pt>
    <dgm:pt modelId="{903A08DB-7464-4C9F-84B2-FE33B6BBDD96}" type="parTrans" cxnId="{730C693E-D9D6-4F7C-8CC8-4DB93EBFDE88}">
      <dgm:prSet/>
      <dgm:spPr/>
      <dgm:t>
        <a:bodyPr/>
        <a:lstStyle/>
        <a:p>
          <a:endParaRPr lang="hr-HR"/>
        </a:p>
      </dgm:t>
    </dgm:pt>
    <dgm:pt modelId="{B73B0176-EF13-4B15-8D68-14768CBEDAE1}" type="sibTrans" cxnId="{730C693E-D9D6-4F7C-8CC8-4DB93EBFDE88}">
      <dgm:prSet/>
      <dgm:spPr/>
      <dgm:t>
        <a:bodyPr/>
        <a:lstStyle/>
        <a:p>
          <a:endParaRPr lang="hr-HR"/>
        </a:p>
      </dgm:t>
    </dgm:pt>
    <dgm:pt modelId="{261A69E6-C272-47CF-83EC-74F103C68F16}">
      <dgm:prSet custT="1"/>
      <dgm:spPr/>
      <dgm:t>
        <a:bodyPr anchor="t"/>
        <a:lstStyle/>
        <a:p>
          <a:pPr marL="360363" indent="0" algn="l" rtl="0"/>
          <a:r>
            <a:rPr lang="hr-HR" sz="1400" b="0" i="0" dirty="0">
              <a:latin typeface="Arial" pitchFamily="34" charset="0"/>
              <a:cs typeface="Arial" pitchFamily="34" charset="0"/>
            </a:rPr>
            <a:t>Garancije i akreditivi</a:t>
          </a:r>
        </a:p>
      </dgm:t>
    </dgm:pt>
    <dgm:pt modelId="{EAD7171F-9479-4CD9-A5D9-4BAF7E2B7C64}" type="parTrans" cxnId="{956EF00C-A17D-42C0-B816-E73CBAB5AD40}">
      <dgm:prSet/>
      <dgm:spPr/>
      <dgm:t>
        <a:bodyPr/>
        <a:lstStyle/>
        <a:p>
          <a:endParaRPr lang="hr-HR"/>
        </a:p>
      </dgm:t>
    </dgm:pt>
    <dgm:pt modelId="{9216753B-3813-4E9B-AAE3-BDE6BD21F601}" type="sibTrans" cxnId="{956EF00C-A17D-42C0-B816-E73CBAB5AD40}">
      <dgm:prSet/>
      <dgm:spPr/>
      <dgm:t>
        <a:bodyPr/>
        <a:lstStyle/>
        <a:p>
          <a:endParaRPr lang="hr-HR"/>
        </a:p>
      </dgm:t>
    </dgm:pt>
    <dgm:pt modelId="{FF61EF4F-195B-4459-94A6-9A049B533B8B}">
      <dgm:prSet custT="1"/>
      <dgm:spPr/>
      <dgm:t>
        <a:bodyPr anchor="ctr"/>
        <a:lstStyle/>
        <a:p>
          <a:pPr marL="360363" indent="-87313" algn="l" rtl="0"/>
          <a:r>
            <a:rPr lang="hr-HR" sz="1400" b="0" i="0" dirty="0">
              <a:latin typeface="Arial" pitchFamily="34" charset="0"/>
              <a:cs typeface="Arial" pitchFamily="34" charset="0"/>
            </a:rPr>
            <a:t>Razvojna banka</a:t>
          </a:r>
        </a:p>
      </dgm:t>
    </dgm:pt>
    <dgm:pt modelId="{779DC8B5-BE0B-4FA3-BEBB-2324CACFC6A8}" type="sibTrans" cxnId="{AE5153CB-91BE-4228-A3DE-EC6E4F68F5D4}">
      <dgm:prSet/>
      <dgm:spPr/>
      <dgm:t>
        <a:bodyPr/>
        <a:lstStyle/>
        <a:p>
          <a:endParaRPr lang="hr-HR"/>
        </a:p>
      </dgm:t>
    </dgm:pt>
    <dgm:pt modelId="{2A19B749-B718-4485-98F2-A7B09556A704}" type="parTrans" cxnId="{AE5153CB-91BE-4228-A3DE-EC6E4F68F5D4}">
      <dgm:prSet/>
      <dgm:spPr/>
      <dgm:t>
        <a:bodyPr/>
        <a:lstStyle/>
        <a:p>
          <a:endParaRPr lang="hr-HR"/>
        </a:p>
      </dgm:t>
    </dgm:pt>
    <dgm:pt modelId="{6BB768F7-E18D-4A0A-AB56-62E63468DCF5}" type="pres">
      <dgm:prSet presAssocID="{E82EEBCB-FB01-4239-B94B-736A588C20EA}" presName="Name0" presStyleCnt="0">
        <dgm:presLayoutVars>
          <dgm:dir/>
          <dgm:resizeHandles val="exact"/>
        </dgm:presLayoutVars>
      </dgm:prSet>
      <dgm:spPr/>
    </dgm:pt>
    <dgm:pt modelId="{E4394CBA-7A36-4862-9349-A5F9D575970D}" type="pres">
      <dgm:prSet presAssocID="{833F54F8-51ED-498D-A47D-F2DAB244A411}" presName="node" presStyleLbl="node1" presStyleIdx="0" presStyleCnt="3">
        <dgm:presLayoutVars>
          <dgm:bulletEnabled val="1"/>
        </dgm:presLayoutVars>
      </dgm:prSet>
      <dgm:spPr>
        <a:prstGeom prst="rect">
          <a:avLst/>
        </a:prstGeom>
      </dgm:spPr>
    </dgm:pt>
    <dgm:pt modelId="{1CD6F133-42BB-466B-87C0-B5D1ADB964C1}" type="pres">
      <dgm:prSet presAssocID="{8108C912-4378-4196-BF5C-0F8983D2CA2F}" presName="sibTrans" presStyleLbl="sibTrans2D1" presStyleIdx="0" presStyleCnt="2" custLinFactNeighborX="2286" custLinFactNeighborY="-8309"/>
      <dgm:spPr/>
    </dgm:pt>
    <dgm:pt modelId="{09DEA2AF-444A-49F0-81CE-B773213A6318}" type="pres">
      <dgm:prSet presAssocID="{8108C912-4378-4196-BF5C-0F8983D2CA2F}" presName="connectorText" presStyleLbl="sibTrans2D1" presStyleIdx="0" presStyleCnt="2"/>
      <dgm:spPr/>
    </dgm:pt>
    <dgm:pt modelId="{58B5ED53-BB49-40D4-A2A4-D058ADAEC276}" type="pres">
      <dgm:prSet presAssocID="{E76A5989-471B-4C37-909D-140F6013BC99}" presName="node" presStyleLbl="node1" presStyleIdx="1" presStyleCnt="3">
        <dgm:presLayoutVars>
          <dgm:bulletEnabled val="1"/>
        </dgm:presLayoutVars>
      </dgm:prSet>
      <dgm:spPr>
        <a:prstGeom prst="rect">
          <a:avLst/>
        </a:prstGeom>
      </dgm:spPr>
    </dgm:pt>
    <dgm:pt modelId="{F5113CAD-5A46-4992-BE0B-D1D930597153}" type="pres">
      <dgm:prSet presAssocID="{D2579DC3-B23F-4430-97B0-C5A7BD0F1B8C}" presName="sibTrans" presStyleLbl="sibTrans2D1" presStyleIdx="1" presStyleCnt="2" custLinFactNeighborX="-296" custLinFactNeighborY="-8309"/>
      <dgm:spPr/>
    </dgm:pt>
    <dgm:pt modelId="{66FE3CC1-F490-4AE1-B1AD-5442192A3002}" type="pres">
      <dgm:prSet presAssocID="{D2579DC3-B23F-4430-97B0-C5A7BD0F1B8C}" presName="connectorText" presStyleLbl="sibTrans2D1" presStyleIdx="1" presStyleCnt="2"/>
      <dgm:spPr/>
    </dgm:pt>
    <dgm:pt modelId="{157B051D-AC9A-4D22-B26D-913B9C32CD8E}" type="pres">
      <dgm:prSet presAssocID="{95408200-F9C8-42DF-A153-AE020118E020}" presName="node" presStyleLbl="node1" presStyleIdx="2" presStyleCnt="3">
        <dgm:presLayoutVars>
          <dgm:bulletEnabled val="1"/>
        </dgm:presLayoutVars>
      </dgm:prSet>
      <dgm:spPr>
        <a:prstGeom prst="rect">
          <a:avLst/>
        </a:prstGeom>
      </dgm:spPr>
    </dgm:pt>
  </dgm:ptLst>
  <dgm:cxnLst>
    <dgm:cxn modelId="{956EF00C-A17D-42C0-B816-E73CBAB5AD40}" srcId="{95408200-F9C8-42DF-A153-AE020118E020}" destId="{261A69E6-C272-47CF-83EC-74F103C68F16}" srcOrd="2" destOrd="0" parTransId="{EAD7171F-9479-4CD9-A5D9-4BAF7E2B7C64}" sibTransId="{9216753B-3813-4E9B-AAE3-BDE6BD21F601}"/>
    <dgm:cxn modelId="{79970A0F-046B-43C6-A01F-EAAE1FD52E93}" srcId="{E76A5989-471B-4C37-909D-140F6013BC99}" destId="{0288D3F9-691C-4F9C-833A-F2B56F1D0B69}" srcOrd="1" destOrd="0" parTransId="{831D3DF6-7595-42FF-AF37-DFE69BD163E6}" sibTransId="{2BAB064F-E923-4D2F-9B72-9F4C73230A42}"/>
    <dgm:cxn modelId="{73FDEF19-0630-454F-B8FF-E45AADAD5CD2}" type="presOf" srcId="{5C7801EA-62C2-4C6A-B4D6-6A7D17F86CF5}" destId="{58B5ED53-BB49-40D4-A2A4-D058ADAEC276}" srcOrd="0" destOrd="3" presId="urn:microsoft.com/office/officeart/2005/8/layout/process1"/>
    <dgm:cxn modelId="{2C38192A-F111-4821-8ED5-655B3A442EE3}" type="presOf" srcId="{E8393495-80CB-4F87-8FC9-EE78B251DCEF}" destId="{157B051D-AC9A-4D22-B26D-913B9C32CD8E}" srcOrd="0" destOrd="2" presId="urn:microsoft.com/office/officeart/2005/8/layout/process1"/>
    <dgm:cxn modelId="{0CDB2637-4264-49F5-8A59-4F169942C7D8}" type="presOf" srcId="{261A69E6-C272-47CF-83EC-74F103C68F16}" destId="{157B051D-AC9A-4D22-B26D-913B9C32CD8E}" srcOrd="0" destOrd="3" presId="urn:microsoft.com/office/officeart/2005/8/layout/process1"/>
    <dgm:cxn modelId="{06DF8B39-7098-40B6-8CD1-C3D5677397E0}" srcId="{E82EEBCB-FB01-4239-B94B-736A588C20EA}" destId="{95408200-F9C8-42DF-A153-AE020118E020}" srcOrd="2" destOrd="0" parTransId="{3CFD1432-73A3-4DDD-BEF8-7E54642A29F7}" sibTransId="{AA524FB5-BB7B-4F93-80C0-2F406E085743}"/>
    <dgm:cxn modelId="{730C693E-D9D6-4F7C-8CC8-4DB93EBFDE88}" srcId="{95408200-F9C8-42DF-A153-AE020118E020}" destId="{E8393495-80CB-4F87-8FC9-EE78B251DCEF}" srcOrd="1" destOrd="0" parTransId="{903A08DB-7464-4C9F-84B2-FE33B6BBDD96}" sibTransId="{B73B0176-EF13-4B15-8D68-14768CBEDAE1}"/>
    <dgm:cxn modelId="{42698149-DCF9-4EE3-BF72-B4FA363C1C3E}" type="presOf" srcId="{8108C912-4378-4196-BF5C-0F8983D2CA2F}" destId="{09DEA2AF-444A-49F0-81CE-B773213A6318}" srcOrd="1" destOrd="0" presId="urn:microsoft.com/office/officeart/2005/8/layout/process1"/>
    <dgm:cxn modelId="{5BC9D149-9D4E-4B70-A773-A12034417F60}" srcId="{E82EEBCB-FB01-4239-B94B-736A588C20EA}" destId="{833F54F8-51ED-498D-A47D-F2DAB244A411}" srcOrd="0" destOrd="0" parTransId="{77B341CD-19EB-45D3-A19E-611DB6B7901E}" sibTransId="{8108C912-4378-4196-BF5C-0F8983D2CA2F}"/>
    <dgm:cxn modelId="{59BBA24D-58D4-4DAB-A7ED-8FF919681EF8}" type="presOf" srcId="{833F54F8-51ED-498D-A47D-F2DAB244A411}" destId="{E4394CBA-7A36-4862-9349-A5F9D575970D}" srcOrd="0" destOrd="0" presId="urn:microsoft.com/office/officeart/2005/8/layout/process1"/>
    <dgm:cxn modelId="{F0CB3C6F-DA49-4CB5-900D-5A4B3E545C3D}" srcId="{E76A5989-471B-4C37-909D-140F6013BC99}" destId="{5C7801EA-62C2-4C6A-B4D6-6A7D17F86CF5}" srcOrd="2" destOrd="0" parTransId="{7752F0FF-01D9-47C0-A283-50A97953248B}" sibTransId="{C2616D0A-4291-431B-9AD2-EA94B584FA80}"/>
    <dgm:cxn modelId="{CDDE7951-A4D1-4D72-A429-964C145BAB7D}" type="presOf" srcId="{5B14A451-0F98-4010-B6F7-7FA8AACB45D6}" destId="{157B051D-AC9A-4D22-B26D-913B9C32CD8E}" srcOrd="0" destOrd="1" presId="urn:microsoft.com/office/officeart/2005/8/layout/process1"/>
    <dgm:cxn modelId="{08F09B52-B932-4EC9-A488-2BD1EBD702D6}" type="presOf" srcId="{FF61EF4F-195B-4459-94A6-9A049B533B8B}" destId="{58B5ED53-BB49-40D4-A2A4-D058ADAEC276}" srcOrd="0" destOrd="1" presId="urn:microsoft.com/office/officeart/2005/8/layout/process1"/>
    <dgm:cxn modelId="{3BAE257D-0FF9-4755-AAD9-5208767F9F5A}" srcId="{95408200-F9C8-42DF-A153-AE020118E020}" destId="{5B14A451-0F98-4010-B6F7-7FA8AACB45D6}" srcOrd="0" destOrd="0" parTransId="{C312A679-E278-4EED-A021-F7FA42628D5E}" sibTransId="{709D8C06-87C9-49B8-AC96-6B17964A0819}"/>
    <dgm:cxn modelId="{33878C7E-F57C-4ED5-B36D-9BC41FC5F539}" type="presOf" srcId="{E82EEBCB-FB01-4239-B94B-736A588C20EA}" destId="{6BB768F7-E18D-4A0A-AB56-62E63468DCF5}" srcOrd="0" destOrd="0" presId="urn:microsoft.com/office/officeart/2005/8/layout/process1"/>
    <dgm:cxn modelId="{43D99CB6-FE7A-4380-B128-F953C19C4265}" type="presOf" srcId="{0288D3F9-691C-4F9C-833A-F2B56F1D0B69}" destId="{58B5ED53-BB49-40D4-A2A4-D058ADAEC276}" srcOrd="0" destOrd="2" presId="urn:microsoft.com/office/officeart/2005/8/layout/process1"/>
    <dgm:cxn modelId="{507158C1-FDC1-4E02-B877-DB04B8323C8B}" type="presOf" srcId="{8108C912-4378-4196-BF5C-0F8983D2CA2F}" destId="{1CD6F133-42BB-466B-87C0-B5D1ADB964C1}" srcOrd="0" destOrd="0" presId="urn:microsoft.com/office/officeart/2005/8/layout/process1"/>
    <dgm:cxn modelId="{AE5153CB-91BE-4228-A3DE-EC6E4F68F5D4}" srcId="{E76A5989-471B-4C37-909D-140F6013BC99}" destId="{FF61EF4F-195B-4459-94A6-9A049B533B8B}" srcOrd="0" destOrd="0" parTransId="{2A19B749-B718-4485-98F2-A7B09556A704}" sibTransId="{779DC8B5-BE0B-4FA3-BEBB-2324CACFC6A8}"/>
    <dgm:cxn modelId="{7DA71ADC-7661-4774-A8E4-317B36BAC5DA}" type="presOf" srcId="{E76A5989-471B-4C37-909D-140F6013BC99}" destId="{58B5ED53-BB49-40D4-A2A4-D058ADAEC276}" srcOrd="0" destOrd="0" presId="urn:microsoft.com/office/officeart/2005/8/layout/process1"/>
    <dgm:cxn modelId="{A8756AEE-78A8-46C0-81B2-BEBC6952514C}" srcId="{E82EEBCB-FB01-4239-B94B-736A588C20EA}" destId="{E76A5989-471B-4C37-909D-140F6013BC99}" srcOrd="1" destOrd="0" parTransId="{30F44A14-A97D-4A09-96D1-C678B10CCDF4}" sibTransId="{D2579DC3-B23F-4430-97B0-C5A7BD0F1B8C}"/>
    <dgm:cxn modelId="{D9772DEF-7531-47CC-A50A-E4E058B006EE}" type="presOf" srcId="{D2579DC3-B23F-4430-97B0-C5A7BD0F1B8C}" destId="{66FE3CC1-F490-4AE1-B1AD-5442192A3002}" srcOrd="1" destOrd="0" presId="urn:microsoft.com/office/officeart/2005/8/layout/process1"/>
    <dgm:cxn modelId="{5D3CAAF1-20C2-40FF-BE4F-B45EB4C95678}" type="presOf" srcId="{95408200-F9C8-42DF-A153-AE020118E020}" destId="{157B051D-AC9A-4D22-B26D-913B9C32CD8E}" srcOrd="0" destOrd="0" presId="urn:microsoft.com/office/officeart/2005/8/layout/process1"/>
    <dgm:cxn modelId="{18EFD4FB-F425-4BC3-B398-91B731454877}" type="presOf" srcId="{D2579DC3-B23F-4430-97B0-C5A7BD0F1B8C}" destId="{F5113CAD-5A46-4992-BE0B-D1D930597153}" srcOrd="0" destOrd="0" presId="urn:microsoft.com/office/officeart/2005/8/layout/process1"/>
    <dgm:cxn modelId="{776F8B90-E267-4BE4-A213-11CD2FB756ED}" type="presParOf" srcId="{6BB768F7-E18D-4A0A-AB56-62E63468DCF5}" destId="{E4394CBA-7A36-4862-9349-A5F9D575970D}" srcOrd="0" destOrd="0" presId="urn:microsoft.com/office/officeart/2005/8/layout/process1"/>
    <dgm:cxn modelId="{57100864-1563-4DB6-8F92-B47F91D5F6D8}" type="presParOf" srcId="{6BB768F7-E18D-4A0A-AB56-62E63468DCF5}" destId="{1CD6F133-42BB-466B-87C0-B5D1ADB964C1}" srcOrd="1" destOrd="0" presId="urn:microsoft.com/office/officeart/2005/8/layout/process1"/>
    <dgm:cxn modelId="{4017C25D-4885-4F11-BA00-76FF33A796ED}" type="presParOf" srcId="{1CD6F133-42BB-466B-87C0-B5D1ADB964C1}" destId="{09DEA2AF-444A-49F0-81CE-B773213A6318}" srcOrd="0" destOrd="0" presId="urn:microsoft.com/office/officeart/2005/8/layout/process1"/>
    <dgm:cxn modelId="{FDC29368-4A3A-472E-8704-7CD09E1C28F3}" type="presParOf" srcId="{6BB768F7-E18D-4A0A-AB56-62E63468DCF5}" destId="{58B5ED53-BB49-40D4-A2A4-D058ADAEC276}" srcOrd="2" destOrd="0" presId="urn:microsoft.com/office/officeart/2005/8/layout/process1"/>
    <dgm:cxn modelId="{2D693CA3-44F0-4BD1-BFAD-ADC08939A0D5}" type="presParOf" srcId="{6BB768F7-E18D-4A0A-AB56-62E63468DCF5}" destId="{F5113CAD-5A46-4992-BE0B-D1D930597153}" srcOrd="3" destOrd="0" presId="urn:microsoft.com/office/officeart/2005/8/layout/process1"/>
    <dgm:cxn modelId="{5E5300B7-DD88-4B27-A8AB-59B186BC0348}" type="presParOf" srcId="{F5113CAD-5A46-4992-BE0B-D1D930597153}" destId="{66FE3CC1-F490-4AE1-B1AD-5442192A3002}" srcOrd="0" destOrd="0" presId="urn:microsoft.com/office/officeart/2005/8/layout/process1"/>
    <dgm:cxn modelId="{A3D890C1-27BC-4120-A7AB-B2B655292FAE}" type="presParOf" srcId="{6BB768F7-E18D-4A0A-AB56-62E63468DCF5}" destId="{157B051D-AC9A-4D22-B26D-913B9C32CD8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2DAD94-15C4-404F-BA8F-0F034F0323CB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80697EDF-E572-497A-AABC-D5EB1050AE80}">
      <dgm:prSet custT="1"/>
      <dgm:spPr/>
      <dgm:t>
        <a:bodyPr/>
        <a:lstStyle/>
        <a:p>
          <a:pPr algn="ctr" rtl="0"/>
          <a:r>
            <a:rPr lang="en-US" sz="1600" b="1" dirty="0">
              <a:latin typeface="Arial" pitchFamily="34" charset="0"/>
              <a:cs typeface="Arial" pitchFamily="34" charset="0"/>
            </a:rPr>
            <a:t>Zagreb – </a:t>
          </a:r>
          <a:r>
            <a:rPr lang="hr-HR" sz="1600" b="1" dirty="0">
              <a:latin typeface="Arial" pitchFamily="34" charset="0"/>
              <a:cs typeface="Arial" pitchFamily="34" charset="0"/>
            </a:rPr>
            <a:t>sjedište</a:t>
          </a:r>
          <a:endParaRPr lang="hr-HR" sz="1600" dirty="0">
            <a:latin typeface="Arial" pitchFamily="34" charset="0"/>
            <a:cs typeface="Arial" pitchFamily="34" charset="0"/>
          </a:endParaRPr>
        </a:p>
      </dgm:t>
    </dgm:pt>
    <dgm:pt modelId="{92D58D30-A4BC-4602-B0FE-FE77AFA750AD}" type="parTrans" cxnId="{C669C9B9-DC19-425A-856B-5619A3C1E7D6}">
      <dgm:prSet/>
      <dgm:spPr/>
      <dgm:t>
        <a:bodyPr/>
        <a:lstStyle/>
        <a:p>
          <a:endParaRPr lang="hr-HR" sz="1600"/>
        </a:p>
      </dgm:t>
    </dgm:pt>
    <dgm:pt modelId="{7FAB6A9C-AF04-40D2-98CF-88385DE40ED0}" type="sibTrans" cxnId="{C669C9B9-DC19-425A-856B-5619A3C1E7D6}">
      <dgm:prSet/>
      <dgm:spPr/>
      <dgm:t>
        <a:bodyPr/>
        <a:lstStyle/>
        <a:p>
          <a:endParaRPr lang="hr-HR" sz="1600"/>
        </a:p>
      </dgm:t>
    </dgm:pt>
    <dgm:pt modelId="{62F14913-EB77-4182-A51F-42A91209A9DD}">
      <dgm:prSet custT="1"/>
      <dgm:spPr/>
      <dgm:t>
        <a:bodyPr/>
        <a:lstStyle/>
        <a:p>
          <a:pPr algn="ctr" rtl="0"/>
          <a:r>
            <a:rPr lang="hr-HR" sz="1600" dirty="0">
              <a:latin typeface="Arial" pitchFamily="34" charset="0"/>
              <a:cs typeface="Arial" pitchFamily="34" charset="0"/>
            </a:rPr>
            <a:t>Djeluje i kroz </a:t>
          </a:r>
          <a:r>
            <a:rPr lang="en-US" sz="1600" b="1" dirty="0">
              <a:latin typeface="Arial" pitchFamily="34" charset="0"/>
              <a:cs typeface="Arial" pitchFamily="34" charset="0"/>
            </a:rPr>
            <a:t>5 </a:t>
          </a:r>
          <a:r>
            <a:rPr lang="hr-HR" sz="1600" b="1" dirty="0">
              <a:latin typeface="Arial" pitchFamily="34" charset="0"/>
              <a:cs typeface="Arial" pitchFamily="34" charset="0"/>
            </a:rPr>
            <a:t>područnih ureda </a:t>
          </a:r>
          <a:r>
            <a:rPr lang="hr-HR" sz="1600" dirty="0">
              <a:latin typeface="Arial" pitchFamily="34" charset="0"/>
              <a:cs typeface="Arial" pitchFamily="34" charset="0"/>
            </a:rPr>
            <a:t>koji pružaju</a:t>
          </a:r>
          <a:r>
            <a:rPr lang="en-US" sz="1600" dirty="0">
              <a:latin typeface="Arial" pitchFamily="34" charset="0"/>
              <a:cs typeface="Arial" pitchFamily="34" charset="0"/>
            </a:rPr>
            <a:t>: </a:t>
          </a:r>
          <a:endParaRPr lang="hr-HR" sz="1600" dirty="0">
            <a:latin typeface="Arial" pitchFamily="34" charset="0"/>
            <a:cs typeface="Arial" pitchFamily="34" charset="0"/>
          </a:endParaRPr>
        </a:p>
      </dgm:t>
    </dgm:pt>
    <dgm:pt modelId="{AC052B02-36DF-43C2-B63F-6BDA05FA48A1}" type="parTrans" cxnId="{079493E8-F3F6-4A45-BEEB-1C2F36D0A642}">
      <dgm:prSet/>
      <dgm:spPr/>
      <dgm:t>
        <a:bodyPr/>
        <a:lstStyle/>
        <a:p>
          <a:endParaRPr lang="hr-HR" sz="1600"/>
        </a:p>
      </dgm:t>
    </dgm:pt>
    <dgm:pt modelId="{5521DB08-207A-4BD1-A9A9-9ADD1ED6616F}" type="sibTrans" cxnId="{079493E8-F3F6-4A45-BEEB-1C2F36D0A642}">
      <dgm:prSet/>
      <dgm:spPr/>
      <dgm:t>
        <a:bodyPr/>
        <a:lstStyle/>
        <a:p>
          <a:endParaRPr lang="hr-HR" sz="1600"/>
        </a:p>
      </dgm:t>
    </dgm:pt>
    <dgm:pt modelId="{F8EF617B-8D01-4963-AA76-03DFE81E078D}">
      <dgm:prSet custT="1"/>
      <dgm:spPr/>
      <dgm:t>
        <a:bodyPr/>
        <a:lstStyle/>
        <a:p>
          <a:pPr algn="l" rtl="0"/>
          <a:r>
            <a:rPr lang="hr-HR" sz="1600" i="0" dirty="0">
              <a:latin typeface="Arial" pitchFamily="34" charset="0"/>
              <a:cs typeface="Arial" pitchFamily="34" charset="0"/>
            </a:rPr>
            <a:t>Lakši i brži pristup informacijama</a:t>
          </a:r>
        </a:p>
      </dgm:t>
    </dgm:pt>
    <dgm:pt modelId="{4DD7BD53-6B6A-476A-988F-542F0D278B4B}" type="parTrans" cxnId="{E7B9D823-9137-4626-8C66-CB845EDA40C0}">
      <dgm:prSet/>
      <dgm:spPr/>
      <dgm:t>
        <a:bodyPr/>
        <a:lstStyle/>
        <a:p>
          <a:endParaRPr lang="hr-HR" sz="1600"/>
        </a:p>
      </dgm:t>
    </dgm:pt>
    <dgm:pt modelId="{499B59F2-31F7-43BB-A3CF-FD1FD95DE98E}" type="sibTrans" cxnId="{E7B9D823-9137-4626-8C66-CB845EDA40C0}">
      <dgm:prSet/>
      <dgm:spPr/>
      <dgm:t>
        <a:bodyPr/>
        <a:lstStyle/>
        <a:p>
          <a:endParaRPr lang="hr-HR" sz="1600"/>
        </a:p>
      </dgm:t>
    </dgm:pt>
    <dgm:pt modelId="{6AD0EEE8-E5AD-4E8B-9B8D-4D0182F7967B}">
      <dgm:prSet custT="1"/>
      <dgm:spPr/>
      <dgm:t>
        <a:bodyPr/>
        <a:lstStyle/>
        <a:p>
          <a:pPr algn="l" rtl="0"/>
          <a:r>
            <a:rPr lang="hr-HR" sz="1600" i="0" dirty="0">
              <a:latin typeface="Arial" pitchFamily="34" charset="0"/>
              <a:cs typeface="Arial" pitchFamily="34" charset="0"/>
            </a:rPr>
            <a:t>Savjetodavne usluge</a:t>
          </a:r>
        </a:p>
      </dgm:t>
    </dgm:pt>
    <dgm:pt modelId="{273DFBEA-0D24-44A4-A4C8-90F41161418B}" type="sibTrans" cxnId="{4944511F-3379-4CE2-91AF-F980CE91A4F6}">
      <dgm:prSet/>
      <dgm:spPr/>
      <dgm:t>
        <a:bodyPr/>
        <a:lstStyle/>
        <a:p>
          <a:endParaRPr lang="hr-HR" sz="1600"/>
        </a:p>
      </dgm:t>
    </dgm:pt>
    <dgm:pt modelId="{23A6FEE6-C202-4FFB-81AB-1577C46A7094}" type="parTrans" cxnId="{4944511F-3379-4CE2-91AF-F980CE91A4F6}">
      <dgm:prSet/>
      <dgm:spPr/>
      <dgm:t>
        <a:bodyPr/>
        <a:lstStyle/>
        <a:p>
          <a:endParaRPr lang="hr-HR" sz="1600"/>
        </a:p>
      </dgm:t>
    </dgm:pt>
    <dgm:pt modelId="{0CD02766-90E4-42BB-AC56-0E3A9B4E5A5C}">
      <dgm:prSet custT="1"/>
      <dgm:spPr/>
      <dgm:t>
        <a:bodyPr/>
        <a:lstStyle/>
        <a:p>
          <a:pPr algn="l" rtl="0"/>
          <a:r>
            <a:rPr lang="hr-HR" sz="1600" i="0" dirty="0">
              <a:latin typeface="Arial" pitchFamily="34" charset="0"/>
              <a:cs typeface="Arial" pitchFamily="34" charset="0"/>
            </a:rPr>
            <a:t>Snažniju potporu obrtnicima, malim i srednjim poduzetnicima</a:t>
          </a:r>
        </a:p>
      </dgm:t>
    </dgm:pt>
    <dgm:pt modelId="{610465DF-768E-4667-A0F0-AA7FC864BA6C}" type="sibTrans" cxnId="{DD122AAB-3DB5-47CE-831C-12A280420779}">
      <dgm:prSet/>
      <dgm:spPr/>
      <dgm:t>
        <a:bodyPr/>
        <a:lstStyle/>
        <a:p>
          <a:endParaRPr lang="hr-HR" sz="1600"/>
        </a:p>
      </dgm:t>
    </dgm:pt>
    <dgm:pt modelId="{02D2CAB9-36EC-4F29-9734-B1A3CC1C7516}" type="parTrans" cxnId="{DD122AAB-3DB5-47CE-831C-12A280420779}">
      <dgm:prSet/>
      <dgm:spPr/>
      <dgm:t>
        <a:bodyPr/>
        <a:lstStyle/>
        <a:p>
          <a:endParaRPr lang="hr-HR" sz="1600"/>
        </a:p>
      </dgm:t>
    </dgm:pt>
    <dgm:pt modelId="{BA630D7B-5641-4367-9E65-BCABD9E70134}">
      <dgm:prSet custT="1"/>
      <dgm:spPr/>
      <dgm:t>
        <a:bodyPr/>
        <a:lstStyle/>
        <a:p>
          <a:pPr algn="l" rtl="0"/>
          <a:r>
            <a:rPr lang="hr-HR" sz="1600" i="0" dirty="0">
              <a:latin typeface="Arial" pitchFamily="34" charset="0"/>
              <a:cs typeface="Arial" pitchFamily="34" charset="0"/>
            </a:rPr>
            <a:t>Regionalnu prisutnost</a:t>
          </a:r>
        </a:p>
      </dgm:t>
    </dgm:pt>
    <dgm:pt modelId="{0D39881C-EC29-4E3D-AEE6-133DE09B963A}" type="sibTrans" cxnId="{63C7907F-E516-43EF-8C97-62D9A7069BC8}">
      <dgm:prSet/>
      <dgm:spPr/>
      <dgm:t>
        <a:bodyPr/>
        <a:lstStyle/>
        <a:p>
          <a:endParaRPr lang="hr-HR" sz="1600"/>
        </a:p>
      </dgm:t>
    </dgm:pt>
    <dgm:pt modelId="{F76CEC8C-3D3D-4477-A36A-08B9BA404D46}" type="parTrans" cxnId="{63C7907F-E516-43EF-8C97-62D9A7069BC8}">
      <dgm:prSet/>
      <dgm:spPr/>
      <dgm:t>
        <a:bodyPr/>
        <a:lstStyle/>
        <a:p>
          <a:endParaRPr lang="hr-HR" sz="1600"/>
        </a:p>
      </dgm:t>
    </dgm:pt>
    <dgm:pt modelId="{591978CB-8AD7-495F-AFF9-B455F958FDBB}" type="pres">
      <dgm:prSet presAssocID="{F32DAD94-15C4-404F-BA8F-0F034F0323CB}" presName="linear" presStyleCnt="0">
        <dgm:presLayoutVars>
          <dgm:animLvl val="lvl"/>
          <dgm:resizeHandles val="exact"/>
        </dgm:presLayoutVars>
      </dgm:prSet>
      <dgm:spPr/>
    </dgm:pt>
    <dgm:pt modelId="{FDE72EE4-B7D2-4D79-8955-1EF73E68E539}" type="pres">
      <dgm:prSet presAssocID="{80697EDF-E572-497A-AABC-D5EB1050AE80}" presName="parentText" presStyleLbl="node1" presStyleIdx="0" presStyleCnt="2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8C6CF220-9C29-4153-98DF-C160DE51755E}" type="pres">
      <dgm:prSet presAssocID="{7FAB6A9C-AF04-40D2-98CF-88385DE40ED0}" presName="spacer" presStyleCnt="0"/>
      <dgm:spPr/>
    </dgm:pt>
    <dgm:pt modelId="{5556BCD9-27A0-4857-A812-89463640EF14}" type="pres">
      <dgm:prSet presAssocID="{62F14913-EB77-4182-A51F-42A91209A9DD}" presName="parentText" presStyleLbl="node1" presStyleIdx="1" presStyleCnt="2" custLinFactNeighborX="261" custLinFactNeighborY="-6476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BBF0C18-1A2C-438C-B082-299F59669DA9}" type="pres">
      <dgm:prSet presAssocID="{62F14913-EB77-4182-A51F-42A91209A9DD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6433A30B-2309-4ED3-AF5E-1424692849FD}" type="presOf" srcId="{0CD02766-90E4-42BB-AC56-0E3A9B4E5A5C}" destId="{CBBF0C18-1A2C-438C-B082-299F59669DA9}" srcOrd="0" destOrd="2" presId="urn:microsoft.com/office/officeart/2005/8/layout/vList2"/>
    <dgm:cxn modelId="{4944511F-3379-4CE2-91AF-F980CE91A4F6}" srcId="{62F14913-EB77-4182-A51F-42A91209A9DD}" destId="{6AD0EEE8-E5AD-4E8B-9B8D-4D0182F7967B}" srcOrd="3" destOrd="0" parTransId="{23A6FEE6-C202-4FFB-81AB-1577C46A7094}" sibTransId="{273DFBEA-0D24-44A4-A4C8-90F41161418B}"/>
    <dgm:cxn modelId="{E7B9D823-9137-4626-8C66-CB845EDA40C0}" srcId="{62F14913-EB77-4182-A51F-42A91209A9DD}" destId="{F8EF617B-8D01-4963-AA76-03DFE81E078D}" srcOrd="0" destOrd="0" parTransId="{4DD7BD53-6B6A-476A-988F-542F0D278B4B}" sibTransId="{499B59F2-31F7-43BB-A3CF-FD1FD95DE98E}"/>
    <dgm:cxn modelId="{7669C125-199C-453E-89C7-922C9F42995C}" type="presOf" srcId="{F32DAD94-15C4-404F-BA8F-0F034F0323CB}" destId="{591978CB-8AD7-495F-AFF9-B455F958FDBB}" srcOrd="0" destOrd="0" presId="urn:microsoft.com/office/officeart/2005/8/layout/vList2"/>
    <dgm:cxn modelId="{EE908040-F0F4-44D5-9DFF-97E1AA5246F1}" type="presOf" srcId="{F8EF617B-8D01-4963-AA76-03DFE81E078D}" destId="{CBBF0C18-1A2C-438C-B082-299F59669DA9}" srcOrd="0" destOrd="0" presId="urn:microsoft.com/office/officeart/2005/8/layout/vList2"/>
    <dgm:cxn modelId="{B4F1AD46-9C0E-4B2F-BAC2-239250B29E5B}" type="presOf" srcId="{BA630D7B-5641-4367-9E65-BCABD9E70134}" destId="{CBBF0C18-1A2C-438C-B082-299F59669DA9}" srcOrd="0" destOrd="1" presId="urn:microsoft.com/office/officeart/2005/8/layout/vList2"/>
    <dgm:cxn modelId="{63C7907F-E516-43EF-8C97-62D9A7069BC8}" srcId="{62F14913-EB77-4182-A51F-42A91209A9DD}" destId="{BA630D7B-5641-4367-9E65-BCABD9E70134}" srcOrd="1" destOrd="0" parTransId="{F76CEC8C-3D3D-4477-A36A-08B9BA404D46}" sibTransId="{0D39881C-EC29-4E3D-AEE6-133DE09B963A}"/>
    <dgm:cxn modelId="{DD122AAB-3DB5-47CE-831C-12A280420779}" srcId="{62F14913-EB77-4182-A51F-42A91209A9DD}" destId="{0CD02766-90E4-42BB-AC56-0E3A9B4E5A5C}" srcOrd="2" destOrd="0" parTransId="{02D2CAB9-36EC-4F29-9734-B1A3CC1C7516}" sibTransId="{610465DF-768E-4667-A0F0-AA7FC864BA6C}"/>
    <dgm:cxn modelId="{C669C9B9-DC19-425A-856B-5619A3C1E7D6}" srcId="{F32DAD94-15C4-404F-BA8F-0F034F0323CB}" destId="{80697EDF-E572-497A-AABC-D5EB1050AE80}" srcOrd="0" destOrd="0" parTransId="{92D58D30-A4BC-4602-B0FE-FE77AFA750AD}" sibTransId="{7FAB6A9C-AF04-40D2-98CF-88385DE40ED0}"/>
    <dgm:cxn modelId="{9FE2A0CE-23DB-47C8-A3E7-459CECAB7452}" type="presOf" srcId="{80697EDF-E572-497A-AABC-D5EB1050AE80}" destId="{FDE72EE4-B7D2-4D79-8955-1EF73E68E539}" srcOrd="0" destOrd="0" presId="urn:microsoft.com/office/officeart/2005/8/layout/vList2"/>
    <dgm:cxn modelId="{079493E8-F3F6-4A45-BEEB-1C2F36D0A642}" srcId="{F32DAD94-15C4-404F-BA8F-0F034F0323CB}" destId="{62F14913-EB77-4182-A51F-42A91209A9DD}" srcOrd="1" destOrd="0" parTransId="{AC052B02-36DF-43C2-B63F-6BDA05FA48A1}" sibTransId="{5521DB08-207A-4BD1-A9A9-9ADD1ED6616F}"/>
    <dgm:cxn modelId="{F30597EB-FFC7-43F1-8725-6B7B7EAA32A4}" type="presOf" srcId="{62F14913-EB77-4182-A51F-42A91209A9DD}" destId="{5556BCD9-27A0-4857-A812-89463640EF14}" srcOrd="0" destOrd="0" presId="urn:microsoft.com/office/officeart/2005/8/layout/vList2"/>
    <dgm:cxn modelId="{48DB97F2-4D54-4A6B-BED4-CBEFE9042592}" type="presOf" srcId="{6AD0EEE8-E5AD-4E8B-9B8D-4D0182F7967B}" destId="{CBBF0C18-1A2C-438C-B082-299F59669DA9}" srcOrd="0" destOrd="3" presId="urn:microsoft.com/office/officeart/2005/8/layout/vList2"/>
    <dgm:cxn modelId="{B80A76C0-018C-46CF-A15C-6E6B35FB95FA}" type="presParOf" srcId="{591978CB-8AD7-495F-AFF9-B455F958FDBB}" destId="{FDE72EE4-B7D2-4D79-8955-1EF73E68E539}" srcOrd="0" destOrd="0" presId="urn:microsoft.com/office/officeart/2005/8/layout/vList2"/>
    <dgm:cxn modelId="{A3AC0C0A-93B6-487F-B41D-7F5529D5E4FD}" type="presParOf" srcId="{591978CB-8AD7-495F-AFF9-B455F958FDBB}" destId="{8C6CF220-9C29-4153-98DF-C160DE51755E}" srcOrd="1" destOrd="0" presId="urn:microsoft.com/office/officeart/2005/8/layout/vList2"/>
    <dgm:cxn modelId="{89947F87-6E7E-4CFA-8160-4C652851A36C}" type="presParOf" srcId="{591978CB-8AD7-495F-AFF9-B455F958FDBB}" destId="{5556BCD9-27A0-4857-A812-89463640EF14}" srcOrd="2" destOrd="0" presId="urn:microsoft.com/office/officeart/2005/8/layout/vList2"/>
    <dgm:cxn modelId="{6D3893E2-0FC7-422A-A4B7-CAC78024C414}" type="presParOf" srcId="{591978CB-8AD7-495F-AFF9-B455F958FDBB}" destId="{CBBF0C18-1A2C-438C-B082-299F59669DA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394CBA-7A36-4862-9349-A5F9D575970D}">
      <dsp:nvSpPr>
        <dsp:cNvPr id="0" name=""/>
        <dsp:cNvSpPr/>
      </dsp:nvSpPr>
      <dsp:spPr>
        <a:xfrm>
          <a:off x="7498" y="299713"/>
          <a:ext cx="2241316" cy="13447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r-HR" sz="1400" b="0" kern="1200" dirty="0">
              <a:latin typeface="Arial" pitchFamily="34" charset="0"/>
              <a:cs typeface="Arial" pitchFamily="34" charset="0"/>
            </a:rPr>
            <a:t>Posebna financijska institucija</a:t>
          </a:r>
        </a:p>
        <a:p>
          <a:pPr marL="0" lvl="0" indent="0" algn="ctr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r-HR" sz="1400" b="0" kern="1200" dirty="0">
              <a:latin typeface="Arial" pitchFamily="34" charset="0"/>
              <a:cs typeface="Arial" pitchFamily="34" charset="0"/>
            </a:rPr>
            <a:t>Osnovana 1992. godine</a:t>
          </a:r>
        </a:p>
        <a:p>
          <a:pPr marL="0" lvl="0" indent="0" algn="ctr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r-HR" sz="1400" b="0" kern="1200" dirty="0">
              <a:latin typeface="Arial" pitchFamily="34" charset="0"/>
              <a:cs typeface="Arial" pitchFamily="34" charset="0"/>
            </a:rPr>
            <a:t>U vlasništvu RH</a:t>
          </a:r>
        </a:p>
        <a:p>
          <a:pPr marL="0" lvl="0" indent="0" algn="ctr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r-HR" sz="1400" b="0" kern="1200" dirty="0">
              <a:latin typeface="Arial" pitchFamily="34" charset="0"/>
              <a:cs typeface="Arial" pitchFamily="34" charset="0"/>
            </a:rPr>
            <a:t>Cilj: poticanje razvoja hrvatskog gospodarstva</a:t>
          </a:r>
        </a:p>
      </dsp:txBody>
      <dsp:txXfrm>
        <a:off x="7498" y="299713"/>
        <a:ext cx="2241316" cy="1344789"/>
      </dsp:txXfrm>
    </dsp:sp>
    <dsp:sp modelId="{1CD6F133-42BB-466B-87C0-B5D1ADB964C1}">
      <dsp:nvSpPr>
        <dsp:cNvPr id="0" name=""/>
        <dsp:cNvSpPr/>
      </dsp:nvSpPr>
      <dsp:spPr>
        <a:xfrm>
          <a:off x="2483809" y="647999"/>
          <a:ext cx="475159" cy="555846"/>
        </a:xfrm>
        <a:prstGeom prst="rightArrow">
          <a:avLst>
            <a:gd name="adj1" fmla="val 60000"/>
            <a:gd name="adj2" fmla="val 50000"/>
          </a:avLst>
        </a:prstGeom>
        <a:noFill/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 z="-80000"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2300" kern="1200"/>
        </a:p>
      </dsp:txBody>
      <dsp:txXfrm>
        <a:off x="2483809" y="759168"/>
        <a:ext cx="332611" cy="333508"/>
      </dsp:txXfrm>
    </dsp:sp>
    <dsp:sp modelId="{58B5ED53-BB49-40D4-A2A4-D058ADAEC276}">
      <dsp:nvSpPr>
        <dsp:cNvPr id="0" name=""/>
        <dsp:cNvSpPr/>
      </dsp:nvSpPr>
      <dsp:spPr>
        <a:xfrm>
          <a:off x="3145341" y="299713"/>
          <a:ext cx="2241316" cy="13447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0" i="0" kern="1200" dirty="0">
              <a:latin typeface="Arial" pitchFamily="34" charset="0"/>
              <a:cs typeface="Arial" pitchFamily="34" charset="0"/>
            </a:rPr>
            <a:t>TRI funkcije u  jednoj instituciji</a:t>
          </a:r>
          <a:r>
            <a:rPr lang="en-US" sz="1400" b="0" i="0" kern="1200" dirty="0">
              <a:latin typeface="Arial" pitchFamily="34" charset="0"/>
              <a:cs typeface="Arial" pitchFamily="34" charset="0"/>
            </a:rPr>
            <a:t>:</a:t>
          </a:r>
          <a:endParaRPr lang="hr-HR" sz="1400" b="0" i="0" kern="1200" dirty="0">
            <a:latin typeface="Arial" pitchFamily="34" charset="0"/>
            <a:cs typeface="Arial" pitchFamily="34" charset="0"/>
          </a:endParaRPr>
        </a:p>
        <a:p>
          <a:pPr marL="360363" lvl="1" indent="-87313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400" b="0" i="0" kern="1200" dirty="0">
              <a:latin typeface="Arial" pitchFamily="34" charset="0"/>
              <a:cs typeface="Arial" pitchFamily="34" charset="0"/>
            </a:rPr>
            <a:t>Razvojna banka</a:t>
          </a:r>
        </a:p>
        <a:p>
          <a:pPr marL="360363" lvl="1" indent="-87313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400" b="0" i="0" kern="1200" dirty="0">
              <a:latin typeface="Arial" pitchFamily="34" charset="0"/>
              <a:cs typeface="Arial" pitchFamily="34" charset="0"/>
            </a:rPr>
            <a:t>Izvozna banka</a:t>
          </a:r>
        </a:p>
        <a:p>
          <a:pPr marL="360363" lvl="1" indent="-87313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400" b="0" i="0" kern="1200" dirty="0">
              <a:latin typeface="Arial" pitchFamily="34" charset="0"/>
              <a:cs typeface="Arial" pitchFamily="34" charset="0"/>
            </a:rPr>
            <a:t>Institucija za izvozno kreditno osiguranje</a:t>
          </a:r>
        </a:p>
      </dsp:txBody>
      <dsp:txXfrm>
        <a:off x="3145341" y="299713"/>
        <a:ext cx="2241316" cy="1344789"/>
      </dsp:txXfrm>
    </dsp:sp>
    <dsp:sp modelId="{F5113CAD-5A46-4992-BE0B-D1D930597153}">
      <dsp:nvSpPr>
        <dsp:cNvPr id="0" name=""/>
        <dsp:cNvSpPr/>
      </dsp:nvSpPr>
      <dsp:spPr>
        <a:xfrm>
          <a:off x="5609383" y="647999"/>
          <a:ext cx="475159" cy="555846"/>
        </a:xfrm>
        <a:prstGeom prst="rightArrow">
          <a:avLst>
            <a:gd name="adj1" fmla="val 60000"/>
            <a:gd name="adj2" fmla="val 50000"/>
          </a:avLst>
        </a:prstGeom>
        <a:noFill/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 z="-80000"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2300" kern="1200"/>
        </a:p>
      </dsp:txBody>
      <dsp:txXfrm>
        <a:off x="5609383" y="759168"/>
        <a:ext cx="332611" cy="333508"/>
      </dsp:txXfrm>
    </dsp:sp>
    <dsp:sp modelId="{157B051D-AC9A-4D22-B26D-913B9C32CD8E}">
      <dsp:nvSpPr>
        <dsp:cNvPr id="0" name=""/>
        <dsp:cNvSpPr/>
      </dsp:nvSpPr>
      <dsp:spPr>
        <a:xfrm>
          <a:off x="6283184" y="299713"/>
          <a:ext cx="2241316" cy="13447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400" b="0" i="0" kern="1200" dirty="0">
            <a:latin typeface="Arial" pitchFamily="34" charset="0"/>
            <a:cs typeface="Arial" pitchFamily="34" charset="0"/>
          </a:endParaRPr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0" i="0" kern="1200" dirty="0">
              <a:latin typeface="Arial" pitchFamily="34" charset="0"/>
              <a:cs typeface="Arial" pitchFamily="34" charset="0"/>
            </a:rPr>
            <a:t>Glavne aktivnosti</a:t>
          </a:r>
          <a:r>
            <a:rPr lang="en-US" sz="1400" b="0" i="0" kern="1200" dirty="0">
              <a:latin typeface="Arial" pitchFamily="34" charset="0"/>
              <a:cs typeface="Arial" pitchFamily="34" charset="0"/>
            </a:rPr>
            <a:t>: </a:t>
          </a:r>
          <a:endParaRPr lang="hr-HR" sz="1400" b="0" i="0" kern="1200" dirty="0">
            <a:latin typeface="Arial" pitchFamily="34" charset="0"/>
            <a:cs typeface="Arial" pitchFamily="34" charset="0"/>
          </a:endParaRPr>
        </a:p>
        <a:p>
          <a:pPr marL="360363" lvl="1" indent="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400" b="0" i="0" kern="1200" dirty="0">
              <a:latin typeface="Arial" pitchFamily="34" charset="0"/>
              <a:cs typeface="Arial" pitchFamily="34" charset="0"/>
            </a:rPr>
            <a:t>Kreditiranje </a:t>
          </a:r>
        </a:p>
        <a:p>
          <a:pPr marL="360363" lvl="1" indent="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400" b="0" i="0" kern="1200" dirty="0">
              <a:latin typeface="Arial" pitchFamily="34" charset="0"/>
              <a:cs typeface="Arial" pitchFamily="34" charset="0"/>
            </a:rPr>
            <a:t>Osiguranje izvoza</a:t>
          </a:r>
        </a:p>
        <a:p>
          <a:pPr marL="360363" lvl="1" indent="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400" b="0" i="0" kern="1200" dirty="0">
              <a:latin typeface="Arial" pitchFamily="34" charset="0"/>
              <a:cs typeface="Arial" pitchFamily="34" charset="0"/>
            </a:rPr>
            <a:t>Garancije i akreditivi</a:t>
          </a:r>
        </a:p>
      </dsp:txBody>
      <dsp:txXfrm>
        <a:off x="6283184" y="299713"/>
        <a:ext cx="2241316" cy="13447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E72EE4-B7D2-4D79-8955-1EF73E68E539}">
      <dsp:nvSpPr>
        <dsp:cNvPr id="0" name=""/>
        <dsp:cNvSpPr/>
      </dsp:nvSpPr>
      <dsp:spPr>
        <a:xfrm>
          <a:off x="0" y="4023"/>
          <a:ext cx="4374712" cy="6364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Arial" pitchFamily="34" charset="0"/>
              <a:cs typeface="Arial" pitchFamily="34" charset="0"/>
            </a:rPr>
            <a:t>Zagreb – </a:t>
          </a:r>
          <a:r>
            <a:rPr lang="hr-HR" sz="1600" b="1" kern="1200" dirty="0">
              <a:latin typeface="Arial" pitchFamily="34" charset="0"/>
              <a:cs typeface="Arial" pitchFamily="34" charset="0"/>
            </a:rPr>
            <a:t>sjedište</a:t>
          </a:r>
          <a:endParaRPr lang="hr-HR" sz="1600" kern="1200" dirty="0">
            <a:latin typeface="Arial" pitchFamily="34" charset="0"/>
            <a:cs typeface="Arial" pitchFamily="34" charset="0"/>
          </a:endParaRPr>
        </a:p>
      </dsp:txBody>
      <dsp:txXfrm>
        <a:off x="0" y="4023"/>
        <a:ext cx="4374712" cy="636480"/>
      </dsp:txXfrm>
    </dsp:sp>
    <dsp:sp modelId="{5556BCD9-27A0-4857-A812-89463640EF14}">
      <dsp:nvSpPr>
        <dsp:cNvPr id="0" name=""/>
        <dsp:cNvSpPr/>
      </dsp:nvSpPr>
      <dsp:spPr>
        <a:xfrm>
          <a:off x="0" y="656382"/>
          <a:ext cx="4374712" cy="6364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 dirty="0">
              <a:latin typeface="Arial" pitchFamily="34" charset="0"/>
              <a:cs typeface="Arial" pitchFamily="34" charset="0"/>
            </a:rPr>
            <a:t>Djeluje i kroz </a:t>
          </a:r>
          <a:r>
            <a:rPr lang="en-US" sz="1600" b="1" kern="1200" dirty="0">
              <a:latin typeface="Arial" pitchFamily="34" charset="0"/>
              <a:cs typeface="Arial" pitchFamily="34" charset="0"/>
            </a:rPr>
            <a:t>5 </a:t>
          </a:r>
          <a:r>
            <a:rPr lang="hr-HR" sz="1600" b="1" kern="1200" dirty="0">
              <a:latin typeface="Arial" pitchFamily="34" charset="0"/>
              <a:cs typeface="Arial" pitchFamily="34" charset="0"/>
            </a:rPr>
            <a:t>područnih ureda </a:t>
          </a:r>
          <a:r>
            <a:rPr lang="hr-HR" sz="1600" kern="1200" dirty="0">
              <a:latin typeface="Arial" pitchFamily="34" charset="0"/>
              <a:cs typeface="Arial" pitchFamily="34" charset="0"/>
            </a:rPr>
            <a:t>koji pružaju</a:t>
          </a:r>
          <a:r>
            <a:rPr lang="en-US" sz="1600" kern="1200" dirty="0">
              <a:latin typeface="Arial" pitchFamily="34" charset="0"/>
              <a:cs typeface="Arial" pitchFamily="34" charset="0"/>
            </a:rPr>
            <a:t>: </a:t>
          </a:r>
          <a:endParaRPr lang="hr-HR" sz="1600" kern="1200" dirty="0">
            <a:latin typeface="Arial" pitchFamily="34" charset="0"/>
            <a:cs typeface="Arial" pitchFamily="34" charset="0"/>
          </a:endParaRPr>
        </a:p>
      </dsp:txBody>
      <dsp:txXfrm>
        <a:off x="0" y="656382"/>
        <a:ext cx="4374712" cy="636480"/>
      </dsp:txXfrm>
    </dsp:sp>
    <dsp:sp modelId="{CBBF0C18-1A2C-438C-B082-299F59669DA9}">
      <dsp:nvSpPr>
        <dsp:cNvPr id="0" name=""/>
        <dsp:cNvSpPr/>
      </dsp:nvSpPr>
      <dsp:spPr>
        <a:xfrm>
          <a:off x="0" y="1374903"/>
          <a:ext cx="4374712" cy="1266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897" tIns="20320" rIns="113792" bIns="2032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r-HR" sz="1600" i="0" kern="1200" dirty="0">
              <a:latin typeface="Arial" pitchFamily="34" charset="0"/>
              <a:cs typeface="Arial" pitchFamily="34" charset="0"/>
            </a:rPr>
            <a:t>Lakši i brži pristup informacijama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r-HR" sz="1600" i="0" kern="1200" dirty="0">
              <a:latin typeface="Arial" pitchFamily="34" charset="0"/>
              <a:cs typeface="Arial" pitchFamily="34" charset="0"/>
            </a:rPr>
            <a:t>Regionalnu prisutnost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r-HR" sz="1600" i="0" kern="1200" dirty="0">
              <a:latin typeface="Arial" pitchFamily="34" charset="0"/>
              <a:cs typeface="Arial" pitchFamily="34" charset="0"/>
            </a:rPr>
            <a:t>Snažniju potporu obrtnicima, malim i srednjim poduzetnicima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r-HR" sz="1600" i="0" kern="1200" dirty="0">
              <a:latin typeface="Arial" pitchFamily="34" charset="0"/>
              <a:cs typeface="Arial" pitchFamily="34" charset="0"/>
            </a:rPr>
            <a:t>Savjetodavne usluge</a:t>
          </a:r>
        </a:p>
      </dsp:txBody>
      <dsp:txXfrm>
        <a:off x="0" y="1374903"/>
        <a:ext cx="4374712" cy="1266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8831" cy="495029"/>
          </a:xfrm>
          <a:prstGeom prst="rect">
            <a:avLst/>
          </a:prstGeom>
        </p:spPr>
        <p:txBody>
          <a:bodyPr vert="horz" lIns="90613" tIns="45306" rIns="90613" bIns="45306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4" y="2"/>
            <a:ext cx="2918831" cy="495029"/>
          </a:xfrm>
          <a:prstGeom prst="rect">
            <a:avLst/>
          </a:prstGeom>
        </p:spPr>
        <p:txBody>
          <a:bodyPr vert="horz" lIns="90613" tIns="45306" rIns="90613" bIns="45306" rtlCol="0"/>
          <a:lstStyle>
            <a:lvl1pPr algn="r">
              <a:defRPr sz="1200"/>
            </a:lvl1pPr>
          </a:lstStyle>
          <a:p>
            <a:fld id="{07D207A3-D557-4F00-A8A5-67E9898A93E1}" type="datetimeFigureOut">
              <a:rPr lang="hr-HR" smtClean="0"/>
              <a:t>8.5.2019.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371288"/>
            <a:ext cx="2918831" cy="495028"/>
          </a:xfrm>
          <a:prstGeom prst="rect">
            <a:avLst/>
          </a:prstGeom>
        </p:spPr>
        <p:txBody>
          <a:bodyPr vert="horz" lIns="90613" tIns="45306" rIns="90613" bIns="45306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4" y="9371288"/>
            <a:ext cx="2918831" cy="495028"/>
          </a:xfrm>
          <a:prstGeom prst="rect">
            <a:avLst/>
          </a:prstGeom>
        </p:spPr>
        <p:txBody>
          <a:bodyPr vert="horz" lIns="90613" tIns="45306" rIns="90613" bIns="45306" rtlCol="0" anchor="b"/>
          <a:lstStyle>
            <a:lvl1pPr algn="r">
              <a:defRPr sz="1200"/>
            </a:lvl1pPr>
          </a:lstStyle>
          <a:p>
            <a:fld id="{69FD5C68-A3AA-4EFC-9BBE-80AB41949A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6277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8831" cy="493316"/>
          </a:xfrm>
          <a:prstGeom prst="rect">
            <a:avLst/>
          </a:prstGeom>
        </p:spPr>
        <p:txBody>
          <a:bodyPr vert="horz" lIns="90613" tIns="45306" rIns="90613" bIns="4530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4" y="2"/>
            <a:ext cx="2918831" cy="493316"/>
          </a:xfrm>
          <a:prstGeom prst="rect">
            <a:avLst/>
          </a:prstGeom>
        </p:spPr>
        <p:txBody>
          <a:bodyPr vert="horz" lIns="90613" tIns="45306" rIns="90613" bIns="4530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6B33E4B-B448-4581-AF8F-57A2B5B13DF3}" type="datetimeFigureOut">
              <a:rPr lang="hr-HR"/>
              <a:pPr>
                <a:defRPr/>
              </a:pPr>
              <a:t>8.5.2019.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13" tIns="45306" rIns="90613" bIns="45306" rtlCol="0" anchor="ctr"/>
          <a:lstStyle/>
          <a:p>
            <a:pPr lvl="0"/>
            <a:endParaRPr lang="hr-H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0"/>
          </a:xfrm>
          <a:prstGeom prst="rect">
            <a:avLst/>
          </a:prstGeom>
        </p:spPr>
        <p:txBody>
          <a:bodyPr vert="horz" lIns="90613" tIns="45306" rIns="90613" bIns="45306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r-H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71287"/>
            <a:ext cx="2918831" cy="493316"/>
          </a:xfrm>
          <a:prstGeom prst="rect">
            <a:avLst/>
          </a:prstGeom>
        </p:spPr>
        <p:txBody>
          <a:bodyPr vert="horz" lIns="90613" tIns="45306" rIns="90613" bIns="4530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4" y="9371287"/>
            <a:ext cx="2918831" cy="493316"/>
          </a:xfrm>
          <a:prstGeom prst="rect">
            <a:avLst/>
          </a:prstGeom>
        </p:spPr>
        <p:txBody>
          <a:bodyPr vert="horz" wrap="square" lIns="90613" tIns="45306" rIns="90613" bIns="4530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596E067-E806-4A4D-92CD-4B8DE05C9DE9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28034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6E067-E806-4A4D-92CD-4B8DE05C9DE9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3160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altLang="sr-Latn-RS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1513" indent="-27844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27946" indent="-22181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1012" indent="-22181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4078" indent="-22181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144" indent="-221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0211" indent="-221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3277" indent="-221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6342" indent="-221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408C810-E1CD-4C20-BAC4-7AF236DB62CB}" type="slidenum">
              <a:rPr lang="hr-HR" altLang="sr-Latn-RS" smtClean="0">
                <a:latin typeface="Calibri" panose="020F0502020204030204" pitchFamily="34" charset="0"/>
              </a:rPr>
              <a:pPr/>
              <a:t>2</a:t>
            </a:fld>
            <a:endParaRPr lang="hr-HR" altLang="sr-Latn-R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504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3086" indent="-28002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29519" indent="-22338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585" indent="-22338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651" indent="-22338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8717" indent="-2233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1783" indent="-2233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4849" indent="-2233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7915" indent="-2233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463B6EA-4DED-4019-B591-E2222DB3133A}" type="slidenum">
              <a:rPr lang="hr-HR" altLang="sr-Latn-RS" smtClean="0">
                <a:latin typeface="Calibri" panose="020F0502020204030204" pitchFamily="34" charset="0"/>
              </a:rPr>
              <a:pPr/>
              <a:t>19</a:t>
            </a:fld>
            <a:endParaRPr lang="hr-HR" altLang="sr-Latn-R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423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742950" indent="-285750">
              <a:buClr>
                <a:schemeClr val="tx1"/>
              </a:buClr>
              <a:buFont typeface="Wingdings" pitchFamily="2" charset="2"/>
              <a:buChar char="w"/>
              <a:defRPr sz="1800"/>
            </a:lvl2pPr>
            <a:lvl3pPr marL="1143000" indent="-228600">
              <a:buClr>
                <a:schemeClr val="tx1"/>
              </a:buClr>
              <a:buFont typeface="Wingdings" pitchFamily="2" charset="2"/>
              <a:buChar char="w"/>
              <a:defRPr sz="1800"/>
            </a:lvl3pPr>
            <a:lvl4pPr marL="1600200" indent="-228600">
              <a:buClr>
                <a:schemeClr val="tx1"/>
              </a:buClr>
              <a:buFont typeface="Wingdings" pitchFamily="2" charset="2"/>
              <a:buChar char="w"/>
              <a:defRPr sz="1800"/>
            </a:lvl4pPr>
            <a:lvl5pPr marL="2057400" indent="-228600">
              <a:buClr>
                <a:schemeClr val="tx1"/>
              </a:buClr>
              <a:buFont typeface="Wingdings" pitchFamily="2" charset="2"/>
              <a:buChar char="w"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3276600" y="188913"/>
            <a:ext cx="5472113" cy="4318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071E6A-B2C4-479D-BA57-3A337CDBFDC4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043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>
              <a:solidFill>
                <a:srgbClr val="0066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221163"/>
            <a:ext cx="9144000" cy="2305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6" name="TextBox 17"/>
          <p:cNvSpPr txBox="1">
            <a:spLocks noChangeArrowheads="1"/>
          </p:cNvSpPr>
          <p:nvPr/>
        </p:nvSpPr>
        <p:spPr bwMode="auto">
          <a:xfrm>
            <a:off x="250825" y="6597650"/>
            <a:ext cx="871378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defRPr/>
            </a:pPr>
            <a:r>
              <a:rPr lang="hr-HR" sz="600">
                <a:solidFill>
                  <a:srgbClr val="A6A6A6"/>
                </a:solidFill>
              </a:rPr>
              <a:t>Hrvatska banka za obnovu i razvitak | </a:t>
            </a:r>
            <a:r>
              <a:rPr lang="en-US" sz="600">
                <a:solidFill>
                  <a:srgbClr val="A6A6A6"/>
                </a:solidFill>
              </a:rPr>
              <a:t>Strossmayerov trg 9, 10000 Zagreb |e-mail: hbor@hbor.hr | Tel: 01 4591 666, fax: 01 4591 721</a:t>
            </a:r>
            <a:endParaRPr lang="hr-HR" sz="600">
              <a:solidFill>
                <a:srgbClr val="A6A6A6"/>
              </a:solidFill>
            </a:endParaRPr>
          </a:p>
        </p:txBody>
      </p:sp>
      <p:pic>
        <p:nvPicPr>
          <p:cNvPr id="7" name="Picture 4" descr="Z:\Design\HBOR\ppt\poljoprivreda_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392113"/>
            <a:ext cx="1296987" cy="129698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Z:\Design\HBOR\ppt\elementi\poduzetnistvo_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3863" y="392113"/>
            <a:ext cx="1295400" cy="129540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Z:\Design\HBOR\ppt\turizam_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6800" y="392113"/>
            <a:ext cx="1296988" cy="129698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Z:\Design\HBOR\ppt\otoci_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9738" y="392113"/>
            <a:ext cx="1296987" cy="129698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C:\Users\iva.sunjic\Desktop\romb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34263" y="392113"/>
            <a:ext cx="1295400" cy="12985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0" y="6480175"/>
            <a:ext cx="9144000" cy="444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hr-HR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68313" y="419100"/>
            <a:ext cx="2760662" cy="12747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>
          <a:xfrm>
            <a:off x="468313" y="4581525"/>
            <a:ext cx="8424862" cy="16557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>
              <a:defRPr sz="2400"/>
            </a:lvl2pPr>
            <a:lvl3pPr marL="914400" indent="0">
              <a:buNone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2"/>
          </p:nvPr>
        </p:nvSpPr>
        <p:spPr>
          <a:xfrm>
            <a:off x="468313" y="3068638"/>
            <a:ext cx="8135937" cy="936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8009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0"/>
            <a:ext cx="8229600" cy="1371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BD97BE5-C8C0-4644-A7A0-B71DE1706D3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6349653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251521" y="1268762"/>
            <a:ext cx="8640959" cy="4752528"/>
          </a:xfrm>
          <a:prstGeom prst="rect">
            <a:avLst/>
          </a:prstGeom>
        </p:spPr>
        <p:txBody>
          <a:bodyPr lIns="91437" tIns="45719" rIns="91437" bIns="45719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Click icon to add table</a:t>
            </a:r>
            <a:endParaRPr lang="hr-HR" noProof="0" dirty="0"/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1979713" y="188914"/>
            <a:ext cx="6769000" cy="431800"/>
          </a:xfrm>
          <a:prstGeom prst="rect">
            <a:avLst/>
          </a:prstGeom>
        </p:spPr>
        <p:txBody>
          <a:bodyPr lIns="91437" tIns="45719" rIns="91437" bIns="45719"/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35318-64A7-4484-BF1F-FC8497C95A5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24949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0" y="765175"/>
            <a:ext cx="9144000" cy="5759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0" y="6480175"/>
            <a:ext cx="9144000" cy="444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hr-HR"/>
          </a:p>
        </p:txBody>
      </p:sp>
      <p:pic>
        <p:nvPicPr>
          <p:cNvPr id="12" name="Picture 11" descr="C:\Users\iva.sunjic\Desktop\romb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459788" y="6299200"/>
            <a:ext cx="452437" cy="45243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1"/>
          <p:cNvSpPr txBox="1"/>
          <p:nvPr/>
        </p:nvSpPr>
        <p:spPr>
          <a:xfrm>
            <a:off x="250825" y="6597650"/>
            <a:ext cx="6408738" cy="18573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00" dirty="0">
                <a:solidFill>
                  <a:schemeClr val="bg1"/>
                </a:solidFill>
              </a:rPr>
              <a:t>Hrvatska banka za obnovu i razvitak | </a:t>
            </a:r>
            <a:r>
              <a:rPr lang="en-US" sz="600" dirty="0" err="1">
                <a:solidFill>
                  <a:schemeClr val="bg1"/>
                </a:solidFill>
              </a:rPr>
              <a:t>Strossmayerov</a:t>
            </a:r>
            <a:r>
              <a:rPr lang="en-US" sz="600" dirty="0">
                <a:solidFill>
                  <a:schemeClr val="bg1"/>
                </a:solidFill>
              </a:rPr>
              <a:t> </a:t>
            </a:r>
            <a:r>
              <a:rPr lang="en-US" sz="600" dirty="0" err="1">
                <a:solidFill>
                  <a:schemeClr val="bg1"/>
                </a:solidFill>
              </a:rPr>
              <a:t>trg</a:t>
            </a:r>
            <a:r>
              <a:rPr lang="en-US" sz="600" dirty="0">
                <a:solidFill>
                  <a:schemeClr val="bg1"/>
                </a:solidFill>
              </a:rPr>
              <a:t> 9, 10000 Zagreb |e-mail: hbor@hbor.hr | Tel: 01 4591 666, fax: 01 4591 721</a:t>
            </a:r>
            <a:endParaRPr lang="hr-HR" sz="600" dirty="0">
              <a:solidFill>
                <a:schemeClr val="bg1"/>
              </a:solidFill>
            </a:endParaRP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32588" y="6381750"/>
            <a:ext cx="20605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1"/>
                </a:solidFill>
              </a:defRPr>
            </a:lvl1pPr>
          </a:lstStyle>
          <a:p>
            <a:fld id="{CF890390-CA33-41CD-B7D2-C60FD1944AB6}" type="slidenum">
              <a:rPr lang="hr-HR"/>
              <a:pPr/>
              <a:t>‹#›</a:t>
            </a:fld>
            <a:endParaRPr lang="hr-HR"/>
          </a:p>
        </p:txBody>
      </p:sp>
      <p:pic>
        <p:nvPicPr>
          <p:cNvPr id="1032" name="Picture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8913"/>
            <a:ext cx="898525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bor.h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hbor-rijeka@hbor.hr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3C8D0737-5AC9-4F98-A16C-C2E9DECE2D89}" type="slidenum">
              <a:rPr lang="hr-HR">
                <a:solidFill>
                  <a:schemeClr val="bg1"/>
                </a:solidFill>
              </a:rPr>
              <a:pPr/>
              <a:t>1</a:t>
            </a:fld>
            <a:endParaRPr lang="hr-HR">
              <a:solidFill>
                <a:schemeClr val="bg1"/>
              </a:solidFill>
            </a:endParaRPr>
          </a:p>
        </p:txBody>
      </p:sp>
      <p:sp>
        <p:nvSpPr>
          <p:cNvPr id="4099" name="Text Placeholder 2"/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endParaRPr lang="hr-HR" dirty="0"/>
          </a:p>
          <a:p>
            <a:pPr algn="ctr" eaLnBrk="1" hangingPunct="1"/>
            <a:endParaRPr lang="hr-HR" dirty="0"/>
          </a:p>
          <a:p>
            <a:pPr algn="ctr" eaLnBrk="1" hangingPunct="1"/>
            <a:r>
              <a:rPr lang="hr-HR" dirty="0"/>
              <a:t>Punat,  08.05.2019. godine</a:t>
            </a:r>
          </a:p>
          <a:p>
            <a:pPr algn="ctr" eaLnBrk="1" hangingPunct="1"/>
            <a:endParaRPr lang="hr-HR" dirty="0"/>
          </a:p>
        </p:txBody>
      </p:sp>
      <p:sp>
        <p:nvSpPr>
          <p:cNvPr id="4100" name="Text Placeholder 3"/>
          <p:cNvSpPr>
            <a:spLocks noGrp="1"/>
          </p:cNvSpPr>
          <p:nvPr>
            <p:ph type="body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1" hangingPunct="1">
              <a:spcBef>
                <a:spcPct val="0"/>
              </a:spcBef>
              <a:defRPr/>
            </a:pPr>
            <a:r>
              <a:rPr lang="hr-HR" sz="2600" b="1" dirty="0">
                <a:solidFill>
                  <a:prstClr val="white"/>
                </a:solidFill>
                <a:latin typeface="Arial" charset="0"/>
                <a:cs typeface="Arial" pitchFamily="34" charset="0"/>
              </a:rPr>
              <a:t>Financiranje privatnih iznajmljivača </a:t>
            </a:r>
          </a:p>
          <a:p>
            <a:pPr lvl="0" algn="ctr" eaLnBrk="1" hangingPunct="1">
              <a:spcBef>
                <a:spcPct val="0"/>
              </a:spcBef>
              <a:defRPr/>
            </a:pPr>
            <a:r>
              <a:rPr lang="hr-HR" sz="2600" b="1" dirty="0">
                <a:solidFill>
                  <a:prstClr val="white"/>
                </a:solidFill>
                <a:latin typeface="Arial" charset="0"/>
                <a:cs typeface="Arial" pitchFamily="34" charset="0"/>
              </a:rPr>
              <a:t>u suradnji s Ministarstvom turizma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968552"/>
          </a:xfrm>
        </p:spPr>
        <p:txBody>
          <a:bodyPr/>
          <a:lstStyle/>
          <a:p>
            <a:pPr marL="342900" lvl="0" indent="-342900" algn="ctr" eaLnBrk="1" hangingPunct="1"/>
            <a:r>
              <a:rPr lang="hr-HR" sz="3200" b="1" dirty="0">
                <a:solidFill>
                  <a:srgbClr val="1F497D">
                    <a:lumMod val="75000"/>
                  </a:srgbClr>
                </a:solidFill>
                <a:latin typeface="Arial" charset="0"/>
              </a:rPr>
              <a:t>Korištenje kredita i otplata</a:t>
            </a:r>
          </a:p>
          <a:p>
            <a:pPr marL="342900" lvl="0" indent="-342900" eaLnBrk="1" hangingPunct="1">
              <a:lnSpc>
                <a:spcPct val="120000"/>
              </a:lnSpc>
              <a:buFont typeface="Arial" pitchFamily="34" charset="0"/>
              <a:buChar char="•"/>
            </a:pPr>
            <a:r>
              <a:rPr lang="hr-HR" sz="2000" dirty="0">
                <a:solidFill>
                  <a:prstClr val="black"/>
                </a:solidFill>
                <a:latin typeface="Arial" charset="0"/>
              </a:rPr>
              <a:t>Rok korištenja - 12 mjeseci od datuma sklapanja ugovora o kreditu</a:t>
            </a:r>
          </a:p>
          <a:p>
            <a:pPr marL="342900" lvl="0" indent="-342900" eaLnBrk="1" hangingPunct="1">
              <a:lnSpc>
                <a:spcPct val="120000"/>
              </a:lnSpc>
              <a:buFont typeface="Arial" pitchFamily="34" charset="0"/>
              <a:buChar char="•"/>
            </a:pPr>
            <a:r>
              <a:rPr lang="hr-HR" sz="2000" dirty="0">
                <a:solidFill>
                  <a:prstClr val="black"/>
                </a:solidFill>
                <a:latin typeface="Arial" charset="0"/>
              </a:rPr>
              <a:t>Rok otplate – 13 do 120 mjeseci (uključivo do 12 mjeseci počeka) u jednakim mjesečnim anuitetima</a:t>
            </a:r>
          </a:p>
          <a:p>
            <a:pPr marL="342900" lvl="0" indent="-342900" algn="ctr" eaLnBrk="1" hangingPunct="1">
              <a:buClr>
                <a:srgbClr val="EEECE1"/>
              </a:buClr>
              <a:buSzPct val="75000"/>
            </a:pPr>
            <a:endParaRPr lang="hr-HR" b="1" dirty="0">
              <a:solidFill>
                <a:srgbClr val="1F497D">
                  <a:lumMod val="75000"/>
                </a:srgbClr>
              </a:solidFill>
              <a:latin typeface="Arial" charset="0"/>
              <a:cs typeface="Arial" pitchFamily="34" charset="0"/>
            </a:endParaRPr>
          </a:p>
          <a:p>
            <a:pPr marL="342900" lvl="0" indent="-342900" algn="ctr" eaLnBrk="1" hangingPunct="1">
              <a:buClr>
                <a:srgbClr val="EEECE1"/>
              </a:buClr>
              <a:buSzPct val="75000"/>
            </a:pPr>
            <a:endParaRPr lang="hr-HR" b="1" dirty="0">
              <a:solidFill>
                <a:srgbClr val="1F497D">
                  <a:lumMod val="75000"/>
                </a:srgbClr>
              </a:solidFill>
              <a:latin typeface="Arial" charset="0"/>
              <a:cs typeface="Arial" pitchFamily="34" charset="0"/>
            </a:endParaRPr>
          </a:p>
          <a:p>
            <a:pPr marL="342900" lvl="0" indent="-342900" algn="ctr" eaLnBrk="1" hangingPunct="1">
              <a:buClr>
                <a:srgbClr val="EEECE1"/>
              </a:buClr>
              <a:buSzPct val="75000"/>
            </a:pPr>
            <a:r>
              <a:rPr lang="hr-HR" sz="3200" b="1" dirty="0">
                <a:solidFill>
                  <a:srgbClr val="1F497D">
                    <a:lumMod val="75000"/>
                  </a:srgbClr>
                </a:solidFill>
                <a:latin typeface="Arial" charset="0"/>
                <a:cs typeface="Arial" pitchFamily="34" charset="0"/>
              </a:rPr>
              <a:t>Način korištenja kredita</a:t>
            </a:r>
          </a:p>
          <a:p>
            <a:pPr marL="342900" lvl="0" indent="-342900" eaLnBrk="1" hangingPunct="1">
              <a:buSzPct val="100000"/>
              <a:buFont typeface="Arial" pitchFamily="34" charset="0"/>
              <a:buChar char="•"/>
            </a:pPr>
            <a:r>
              <a:rPr lang="hr-HR" sz="2000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Izravno na račun dobavljača/izvođača radova (predračun/račun/troškovnici)</a:t>
            </a:r>
          </a:p>
          <a:p>
            <a:pPr marL="342900" lvl="0" indent="-342900" eaLnBrk="1" hangingPunct="1">
              <a:buSzPct val="100000"/>
              <a:buFont typeface="Arial" pitchFamily="34" charset="0"/>
              <a:buChar char="•"/>
            </a:pPr>
            <a:r>
              <a:rPr lang="hr-HR" sz="2000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Na račun korisnika kredita za samostalna plaćanja do 50% kredita (ako je kredit od 20.000 do 30.000 Kn) ili do 30% kredita (ako je kredit iznad 30.000 kn) </a:t>
            </a:r>
          </a:p>
          <a:p>
            <a:pPr marL="342900" lvl="0" indent="-342900" eaLnBrk="1" hangingPunct="1">
              <a:lnSpc>
                <a:spcPct val="120000"/>
              </a:lnSpc>
              <a:buFont typeface="Arial" pitchFamily="34" charset="0"/>
              <a:buChar char="•"/>
            </a:pPr>
            <a:endParaRPr lang="hr-HR" sz="2000" dirty="0">
              <a:solidFill>
                <a:prstClr val="black"/>
              </a:solidFill>
              <a:latin typeface="Arial" charset="0"/>
            </a:endParaRPr>
          </a:p>
          <a:p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63888" y="116632"/>
            <a:ext cx="5472113" cy="431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hr-HR" sz="1800" b="1" dirty="0">
                <a:latin typeface="Helvetica" pitchFamily="34" charset="0"/>
                <a:cs typeface="Helvetica" pitchFamily="34" charset="0"/>
              </a:rPr>
              <a:t>Program financiranja privatnih iznajmljivača  u suradnji s Ministarstvom turizma</a:t>
            </a:r>
            <a:endParaRPr lang="hr-HR" sz="1800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1877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marL="342900" lvl="0" indent="-342900" algn="ctr" eaLnBrk="1" hangingPunct="1"/>
            <a:r>
              <a:rPr lang="hr-HR" sz="3200" b="1" dirty="0">
                <a:solidFill>
                  <a:srgbClr val="1F497D">
                    <a:lumMod val="75000"/>
                  </a:srgbClr>
                </a:solidFill>
                <a:latin typeface="Arial" charset="0"/>
              </a:rPr>
              <a:t>Kamatna stopa/naknade</a:t>
            </a:r>
          </a:p>
          <a:p>
            <a:pPr marL="342900" lvl="0" indent="-342900" algn="ctr" eaLnBrk="1" hangingPunct="1"/>
            <a:endParaRPr lang="hr-HR" b="1" dirty="0">
              <a:solidFill>
                <a:srgbClr val="C0504D"/>
              </a:solidFill>
              <a:latin typeface="Arial" charset="0"/>
            </a:endParaRPr>
          </a:p>
          <a:p>
            <a:pPr marL="342900" lvl="0" indent="-342900" algn="ctr" eaLnBrk="1" hangingPunct="1"/>
            <a:endParaRPr lang="hr-HR" b="1" dirty="0">
              <a:solidFill>
                <a:srgbClr val="C0504D"/>
              </a:solidFill>
              <a:latin typeface="Arial" charset="0"/>
            </a:endParaRPr>
          </a:p>
          <a:p>
            <a:pPr marL="342900" lvl="0" indent="-342900" algn="just" eaLnBrk="1" hangingPunct="1">
              <a:buFont typeface="Arial" pitchFamily="34" charset="0"/>
              <a:buChar char="•"/>
            </a:pPr>
            <a:r>
              <a:rPr lang="hr-HR" sz="2000" b="1" dirty="0">
                <a:solidFill>
                  <a:prstClr val="black"/>
                </a:solidFill>
                <a:latin typeface="Arial" charset="0"/>
              </a:rPr>
              <a:t>Za kredite u kunama</a:t>
            </a:r>
            <a:r>
              <a:rPr lang="hr-HR" sz="2000" dirty="0">
                <a:solidFill>
                  <a:prstClr val="black"/>
                </a:solidFill>
                <a:latin typeface="Arial" charset="0"/>
              </a:rPr>
              <a:t>: 3,70% godišnje, fiksno, od čega Ministarstvo turizma subvencionira 1,00 p.p. godišnje, fiksno, tako da </a:t>
            </a:r>
            <a:r>
              <a:rPr lang="hr-HR" sz="2000" b="1" dirty="0">
                <a:solidFill>
                  <a:prstClr val="black"/>
                </a:solidFill>
                <a:latin typeface="Arial" charset="0"/>
              </a:rPr>
              <a:t>kamatna stopa za krajnjeg korisnika iznosi 2,70% godišnje, fiksno (za cijelo vrijeme trajanja Ugovora o kreditu)</a:t>
            </a:r>
          </a:p>
          <a:p>
            <a:pPr lvl="0" algn="just" eaLnBrk="1" hangingPunct="1"/>
            <a:endParaRPr lang="hr-HR" sz="2000" b="1" dirty="0">
              <a:solidFill>
                <a:prstClr val="black"/>
              </a:solidFill>
              <a:latin typeface="Arial" charset="0"/>
            </a:endParaRPr>
          </a:p>
          <a:p>
            <a:pPr marL="342900" lvl="0" indent="-342900" algn="just" eaLnBrk="1" hangingPunct="1">
              <a:buFont typeface="Arial" pitchFamily="34" charset="0"/>
              <a:buChar char="•"/>
            </a:pPr>
            <a:r>
              <a:rPr lang="hr-HR" sz="2000" b="1" dirty="0">
                <a:solidFill>
                  <a:prstClr val="black"/>
                </a:solidFill>
                <a:latin typeface="Arial" charset="0"/>
              </a:rPr>
              <a:t>Za kredite uz valutnu klauzulu</a:t>
            </a:r>
            <a:r>
              <a:rPr lang="hr-HR" sz="2000" dirty="0">
                <a:solidFill>
                  <a:prstClr val="black"/>
                </a:solidFill>
                <a:latin typeface="Arial" charset="0"/>
              </a:rPr>
              <a:t>: 3,00% godišnje, fiksno, od čega Ministarstvo turizma subvencionira 1,00 p.p. godišnje, fiksno, tako da </a:t>
            </a:r>
            <a:r>
              <a:rPr lang="hr-HR" sz="2000" b="1" dirty="0">
                <a:solidFill>
                  <a:prstClr val="black"/>
                </a:solidFill>
                <a:latin typeface="Arial" charset="0"/>
              </a:rPr>
              <a:t>kamatna stopa za krajnjeg korisnika iznosi 2,00% godišnje, fiksno za cijelo vrijeme trajanja Ugovora o kreditu)</a:t>
            </a:r>
          </a:p>
          <a:p>
            <a:pPr lvl="0" algn="just" eaLnBrk="1" hangingPunct="1"/>
            <a:endParaRPr lang="hr-HR" sz="2000" b="1" dirty="0">
              <a:solidFill>
                <a:prstClr val="black"/>
              </a:solidFill>
              <a:latin typeface="Arial" charset="0"/>
            </a:endParaRPr>
          </a:p>
          <a:p>
            <a:pPr marL="342900" lvl="0" indent="-342900" algn="just" eaLnBrk="1" hangingPunct="1">
              <a:buFont typeface="Arial" pitchFamily="34" charset="0"/>
              <a:buChar char="•"/>
            </a:pPr>
            <a:r>
              <a:rPr lang="hr-HR" sz="2000" b="1" dirty="0">
                <a:solidFill>
                  <a:prstClr val="black"/>
                </a:solidFill>
                <a:latin typeface="Arial" charset="0"/>
              </a:rPr>
              <a:t>Naknade određuje poslovna banka</a:t>
            </a:r>
            <a:endParaRPr lang="hr-HR" sz="2000" dirty="0">
              <a:solidFill>
                <a:prstClr val="black"/>
              </a:solidFill>
              <a:latin typeface="Arial" charset="0"/>
            </a:endParaRPr>
          </a:p>
          <a:p>
            <a:pPr lvl="0" eaLnBrk="1" hangingPunct="1"/>
            <a:endParaRPr lang="hr-HR" dirty="0">
              <a:solidFill>
                <a:prstClr val="black"/>
              </a:solidFill>
              <a:latin typeface="Calibri (Body)"/>
            </a:endParaRPr>
          </a:p>
          <a:p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671887" y="116632"/>
            <a:ext cx="5472113" cy="431800"/>
          </a:xfrm>
        </p:spPr>
        <p:txBody>
          <a:bodyPr/>
          <a:lstStyle/>
          <a:p>
            <a:pPr lvl="0" eaLnBrk="1" hangingPunct="1">
              <a:spcBef>
                <a:spcPct val="0"/>
              </a:spcBef>
            </a:pPr>
            <a:r>
              <a:rPr lang="hr-HR" sz="1800" b="1" dirty="0">
                <a:latin typeface="Helvetica" pitchFamily="34" charset="0"/>
                <a:cs typeface="Helvetica" pitchFamily="34" charset="0"/>
              </a:rPr>
              <a:t>Program financiranja privatnih iznajmljivača  u suradnji s Ministarstvom turizma</a:t>
            </a:r>
          </a:p>
          <a:p>
            <a:pPr lvl="0" eaLnBrk="1" hangingPunct="1">
              <a:spcBef>
                <a:spcPct val="0"/>
              </a:spcBef>
            </a:pPr>
            <a:endParaRPr lang="hr-HR" sz="1800" dirty="0">
              <a:latin typeface="Helvetica" pitchFamily="34" charset="0"/>
              <a:cs typeface="Helvetica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19696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 marL="342900" lvl="0" indent="-342900" algn="ctr" eaLnBrk="1" hangingPunct="1"/>
            <a:r>
              <a:rPr lang="hr-HR" sz="3200" b="1" dirty="0">
                <a:solidFill>
                  <a:srgbClr val="1F497D">
                    <a:lumMod val="75000"/>
                  </a:srgbClr>
                </a:solidFill>
                <a:latin typeface="Arial" charset="0"/>
              </a:rPr>
              <a:t>Naknada za obradu zahtjeva</a:t>
            </a:r>
          </a:p>
          <a:p>
            <a:pPr marL="342900" lvl="0" indent="-342900" algn="just" eaLnBrk="1" hangingPunct="1">
              <a:lnSpc>
                <a:spcPct val="120000"/>
              </a:lnSpc>
              <a:buFont typeface="Arial" pitchFamily="34" charset="0"/>
              <a:buChar char="•"/>
            </a:pPr>
            <a:r>
              <a:rPr lang="hr-HR" sz="2000" b="1" dirty="0">
                <a:solidFill>
                  <a:prstClr val="black"/>
                </a:solidFill>
                <a:latin typeface="Arial" charset="0"/>
              </a:rPr>
              <a:t>0,75%</a:t>
            </a:r>
            <a:r>
              <a:rPr lang="hr-HR" sz="2000" dirty="0">
                <a:solidFill>
                  <a:prstClr val="black"/>
                </a:solidFill>
                <a:latin typeface="Arial" charset="0"/>
              </a:rPr>
              <a:t> od iznosa kredita (maksimalno 2.500,00 kuna)</a:t>
            </a:r>
          </a:p>
          <a:p>
            <a:pPr marL="342900" lvl="0" indent="-342900" algn="just" eaLnBrk="1" hangingPunct="1">
              <a:lnSpc>
                <a:spcPct val="120000"/>
              </a:lnSpc>
              <a:buFont typeface="Arial" pitchFamily="34" charset="0"/>
              <a:buChar char="•"/>
            </a:pPr>
            <a:r>
              <a:rPr lang="hr-HR" sz="2000" b="1" dirty="0">
                <a:solidFill>
                  <a:prstClr val="black"/>
                </a:solidFill>
                <a:latin typeface="Arial" charset="0"/>
              </a:rPr>
              <a:t>0,75%</a:t>
            </a:r>
            <a:r>
              <a:rPr lang="hr-HR" sz="2000" dirty="0">
                <a:solidFill>
                  <a:prstClr val="black"/>
                </a:solidFill>
                <a:latin typeface="Arial" charset="0"/>
              </a:rPr>
              <a:t> od iznosa kredita (maksimalno 350,00 EUR u protuvrijednosti kuna po srednjem tečaju HNB na dan korištenja kredita)</a:t>
            </a:r>
          </a:p>
          <a:p>
            <a:pPr marL="342900" lvl="0" indent="-342900" algn="just" eaLnBrk="1" hangingPunct="1">
              <a:lnSpc>
                <a:spcPct val="120000"/>
              </a:lnSpc>
              <a:buFont typeface="Arial" pitchFamily="34" charset="0"/>
              <a:buChar char="•"/>
            </a:pPr>
            <a:r>
              <a:rPr lang="hr-HR" sz="2000" b="1" dirty="0">
                <a:solidFill>
                  <a:prstClr val="black"/>
                </a:solidFill>
                <a:latin typeface="Arial" charset="0"/>
              </a:rPr>
              <a:t>Bez naknade</a:t>
            </a:r>
            <a:r>
              <a:rPr lang="hr-HR" sz="2000" dirty="0">
                <a:solidFill>
                  <a:prstClr val="black"/>
                </a:solidFill>
                <a:latin typeface="Arial" charset="0"/>
              </a:rPr>
              <a:t> – za kredite osigurane založnim pravom na nekretnini</a:t>
            </a:r>
          </a:p>
          <a:p>
            <a:pPr marL="342900" lvl="0" indent="-342900" algn="ctr" eaLnBrk="1" hangingPunct="1">
              <a:buClr>
                <a:srgbClr val="EEECE1"/>
              </a:buClr>
              <a:buSzPct val="75000"/>
            </a:pPr>
            <a:endParaRPr lang="hr-HR" b="1" dirty="0">
              <a:solidFill>
                <a:srgbClr val="1F497D">
                  <a:lumMod val="75000"/>
                </a:srgbClr>
              </a:solidFill>
              <a:latin typeface="Arial" charset="0"/>
              <a:cs typeface="Arial" pitchFamily="34" charset="0"/>
            </a:endParaRPr>
          </a:p>
          <a:p>
            <a:pPr marL="342900" lvl="0" indent="-342900" algn="ctr" eaLnBrk="1" hangingPunct="1">
              <a:buClr>
                <a:srgbClr val="EEECE1"/>
              </a:buClr>
              <a:buSzPct val="75000"/>
            </a:pPr>
            <a:r>
              <a:rPr lang="hr-HR" sz="3200" b="1" dirty="0">
                <a:solidFill>
                  <a:srgbClr val="1F497D">
                    <a:lumMod val="75000"/>
                  </a:srgbClr>
                </a:solidFill>
                <a:latin typeface="Arial" charset="0"/>
                <a:cs typeface="Arial" pitchFamily="34" charset="0"/>
              </a:rPr>
              <a:t>Instrumenti osiguranja povrata kredita</a:t>
            </a:r>
            <a:endParaRPr lang="hr-HR" sz="2000" dirty="0">
              <a:solidFill>
                <a:prstClr val="black"/>
              </a:solidFill>
              <a:latin typeface="Arial" charset="0"/>
              <a:cs typeface="Arial" pitchFamily="34" charset="0"/>
            </a:endParaRPr>
          </a:p>
          <a:p>
            <a:pPr marL="342900" lvl="0" indent="-342900" algn="just" eaLnBrk="1" hangingPunct="1">
              <a:buSzPct val="100000"/>
              <a:buFont typeface="Arial" pitchFamily="34" charset="0"/>
              <a:buChar char="•"/>
            </a:pPr>
            <a:r>
              <a:rPr lang="hr-HR" sz="2000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Od 20.000 do 220.000 kuna ili od 2.600 do 30.000 EUR – </a:t>
            </a:r>
            <a:r>
              <a:rPr lang="hr-HR" sz="2000" u="sng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obvezni instrumenti </a:t>
            </a:r>
            <a:r>
              <a:rPr lang="hr-HR" sz="2000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(izjava o zapljeni po pristanku dužnika i zadužnica potvrđena kod javnog bilježnika), </a:t>
            </a:r>
            <a:r>
              <a:rPr lang="hr-HR" sz="2000" dirty="0" err="1">
                <a:solidFill>
                  <a:prstClr val="black"/>
                </a:solidFill>
                <a:latin typeface="Arial" charset="0"/>
                <a:cs typeface="Arial" pitchFamily="34" charset="0"/>
              </a:rPr>
              <a:t>solemnizirana</a:t>
            </a:r>
            <a:r>
              <a:rPr lang="hr-HR" sz="2000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 </a:t>
            </a:r>
            <a:r>
              <a:rPr lang="hr-HR" sz="2000" dirty="0" err="1">
                <a:solidFill>
                  <a:prstClr val="black"/>
                </a:solidFill>
                <a:latin typeface="Arial" charset="0"/>
                <a:cs typeface="Arial" pitchFamily="34" charset="0"/>
              </a:rPr>
              <a:t>bianco</a:t>
            </a:r>
            <a:r>
              <a:rPr lang="hr-HR" sz="2000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 zadužnica na ime subvencije kamatne stope u korist Ministarstva turizma</a:t>
            </a:r>
          </a:p>
          <a:p>
            <a:pPr marL="342900" lvl="0" indent="-342900" algn="just" eaLnBrk="1" hangingPunct="1">
              <a:buSzPct val="100000"/>
              <a:buFont typeface="Arial" pitchFamily="34" charset="0"/>
              <a:buChar char="•"/>
            </a:pPr>
            <a:r>
              <a:rPr lang="hr-HR" sz="2000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Od 220.001 do 375.000 kuna ili od 30.001 do 50.000 EUR- </a:t>
            </a:r>
            <a:r>
              <a:rPr lang="hr-HR" sz="2000" u="sng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obvezni instrumenti i dodatni instrumenti </a:t>
            </a:r>
            <a:r>
              <a:rPr lang="hr-HR" sz="2000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– založno pravo (hipoteka) 1.upisnog reda</a:t>
            </a:r>
          </a:p>
          <a:p>
            <a:pPr lvl="0" eaLnBrk="1" hangingPunct="1">
              <a:lnSpc>
                <a:spcPct val="120000"/>
              </a:lnSpc>
            </a:pPr>
            <a:endParaRPr lang="hr-HR" sz="2000" dirty="0">
              <a:solidFill>
                <a:prstClr val="black"/>
              </a:solidFill>
              <a:latin typeface="Arial" charset="0"/>
            </a:endParaRPr>
          </a:p>
          <a:p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63888" y="116632"/>
            <a:ext cx="5472113" cy="431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hr-HR" sz="1800" b="1" dirty="0">
                <a:latin typeface="Helvetica" pitchFamily="34" charset="0"/>
                <a:cs typeface="Helvetica" pitchFamily="34" charset="0"/>
              </a:rPr>
              <a:t>Hrvatska poštanska banka d.d. – naknada za obradu zahtjeva/instrumenti osiguranja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74351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400600"/>
          </a:xfrm>
        </p:spPr>
        <p:txBody>
          <a:bodyPr/>
          <a:lstStyle/>
          <a:p>
            <a:pPr marL="342900" lvl="0" indent="-342900" algn="ctr" eaLnBrk="1" hangingPunct="1"/>
            <a:r>
              <a:rPr lang="hr-HR" sz="3200" b="1" dirty="0">
                <a:solidFill>
                  <a:srgbClr val="1F497D">
                    <a:lumMod val="75000"/>
                  </a:srgbClr>
                </a:solidFill>
                <a:latin typeface="Arial" charset="0"/>
              </a:rPr>
              <a:t>Naknada za obradu zahtjeva</a:t>
            </a:r>
          </a:p>
          <a:p>
            <a:pPr marL="342900" lvl="0" indent="-342900" eaLnBrk="1" hangingPunct="1">
              <a:lnSpc>
                <a:spcPct val="120000"/>
              </a:lnSpc>
              <a:buFont typeface="Arial" pitchFamily="34" charset="0"/>
              <a:buChar char="•"/>
            </a:pPr>
            <a:r>
              <a:rPr lang="hr-HR" sz="2000" b="1" dirty="0">
                <a:solidFill>
                  <a:prstClr val="black"/>
                </a:solidFill>
                <a:latin typeface="Arial" charset="0"/>
              </a:rPr>
              <a:t>1,00%</a:t>
            </a:r>
            <a:r>
              <a:rPr lang="hr-HR" sz="2000" dirty="0">
                <a:solidFill>
                  <a:prstClr val="black"/>
                </a:solidFill>
                <a:latin typeface="Arial" charset="0"/>
              </a:rPr>
              <a:t> od iznosa kredita (maksimalno 2.500,00 kuna)</a:t>
            </a:r>
          </a:p>
          <a:p>
            <a:pPr marL="342900" lvl="0" indent="-342900" eaLnBrk="1" hangingPunct="1">
              <a:lnSpc>
                <a:spcPct val="120000"/>
              </a:lnSpc>
              <a:buFont typeface="Arial" pitchFamily="34" charset="0"/>
              <a:buChar char="•"/>
            </a:pPr>
            <a:r>
              <a:rPr lang="hr-HR" sz="2000" b="1" dirty="0">
                <a:solidFill>
                  <a:prstClr val="black"/>
                </a:solidFill>
                <a:latin typeface="Arial" charset="0"/>
              </a:rPr>
              <a:t>Jednokratni trošak vođenja odobrenog kredita</a:t>
            </a:r>
            <a:r>
              <a:rPr lang="hr-HR" sz="2000" dirty="0">
                <a:solidFill>
                  <a:prstClr val="black"/>
                </a:solidFill>
                <a:latin typeface="Arial" charset="0"/>
              </a:rPr>
              <a:t> – Kn 120,00</a:t>
            </a:r>
            <a:endParaRPr lang="hr-HR" b="1" dirty="0">
              <a:solidFill>
                <a:srgbClr val="1F497D">
                  <a:lumMod val="75000"/>
                </a:srgbClr>
              </a:solidFill>
              <a:latin typeface="Arial" charset="0"/>
              <a:cs typeface="Arial" pitchFamily="34" charset="0"/>
            </a:endParaRPr>
          </a:p>
          <a:p>
            <a:pPr marL="342900" lvl="0" indent="-342900" algn="ctr" eaLnBrk="1" hangingPunct="1">
              <a:buClr>
                <a:srgbClr val="EEECE1"/>
              </a:buClr>
              <a:buSzPct val="75000"/>
            </a:pPr>
            <a:r>
              <a:rPr lang="hr-HR" sz="3200" b="1" dirty="0">
                <a:solidFill>
                  <a:srgbClr val="1F497D">
                    <a:lumMod val="75000"/>
                  </a:srgbClr>
                </a:solidFill>
                <a:latin typeface="Arial" charset="0"/>
                <a:cs typeface="Arial" pitchFamily="34" charset="0"/>
              </a:rPr>
              <a:t>Instrumenti osiguranja povrata kredita</a:t>
            </a:r>
            <a:endParaRPr lang="hr-HR" sz="2000" dirty="0">
              <a:solidFill>
                <a:prstClr val="black"/>
              </a:solidFill>
              <a:latin typeface="Arial" charset="0"/>
              <a:cs typeface="Arial" pitchFamily="34" charset="0"/>
            </a:endParaRPr>
          </a:p>
          <a:p>
            <a:pPr marL="342900" lvl="0" indent="-342900" algn="just" eaLnBrk="1" hangingPunct="1">
              <a:buSzPct val="100000"/>
              <a:buFont typeface="Arial" pitchFamily="34" charset="0"/>
              <a:buChar char="•"/>
            </a:pPr>
            <a:r>
              <a:rPr lang="hr-HR" sz="2000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Od 20.000 do 110.000 kuna ili od 2.600 do 15.000 EUR – </a:t>
            </a:r>
            <a:r>
              <a:rPr lang="hr-HR" sz="2000" u="sng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obvezni</a:t>
            </a:r>
            <a:r>
              <a:rPr lang="hr-HR" sz="2000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 </a:t>
            </a:r>
            <a:r>
              <a:rPr lang="hr-HR" sz="2000" u="sng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instrumenti</a:t>
            </a:r>
            <a:r>
              <a:rPr lang="hr-HR" sz="2000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 (izjava o zapljeni po pristanku dužnika i zadužnica potvrđena kod javnog bilježnika), </a:t>
            </a:r>
            <a:r>
              <a:rPr lang="hr-HR" sz="2000" dirty="0" err="1">
                <a:solidFill>
                  <a:prstClr val="black"/>
                </a:solidFill>
                <a:latin typeface="Arial" charset="0"/>
                <a:cs typeface="Arial" pitchFamily="34" charset="0"/>
              </a:rPr>
              <a:t>solemnizirana</a:t>
            </a:r>
            <a:r>
              <a:rPr lang="hr-HR" sz="2000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 </a:t>
            </a:r>
            <a:r>
              <a:rPr lang="hr-HR" sz="2000" dirty="0" err="1">
                <a:solidFill>
                  <a:prstClr val="black"/>
                </a:solidFill>
                <a:latin typeface="Arial" charset="0"/>
                <a:cs typeface="Arial" pitchFamily="34" charset="0"/>
              </a:rPr>
              <a:t>bianco</a:t>
            </a:r>
            <a:r>
              <a:rPr lang="hr-HR" sz="2000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 zadužnica na ime subvencije kamatne stope u korist Ministarstva turizma</a:t>
            </a:r>
          </a:p>
          <a:p>
            <a:pPr marL="342900" lvl="0" indent="-342900" algn="just" eaLnBrk="1" hangingPunct="1">
              <a:buSzPct val="100000"/>
              <a:buFont typeface="Arial" pitchFamily="34" charset="0"/>
              <a:buChar char="•"/>
            </a:pPr>
            <a:r>
              <a:rPr lang="hr-HR" sz="2000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Od 110.001 do 185.000 kuna ili od 15.001 do 25.000 EUR- </a:t>
            </a:r>
            <a:r>
              <a:rPr lang="hr-HR" sz="2000" u="sng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obvezni</a:t>
            </a:r>
            <a:r>
              <a:rPr lang="hr-HR" sz="2000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 </a:t>
            </a:r>
            <a:r>
              <a:rPr lang="hr-HR" sz="2000" u="sng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instrumenti i dodatni instrumenti</a:t>
            </a:r>
            <a:r>
              <a:rPr lang="hr-HR" sz="2000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– solidarni jamci ili založno pravo (hipoteka) 1.upisnog reda</a:t>
            </a:r>
          </a:p>
          <a:p>
            <a:pPr marL="342900" lvl="0" indent="-342900" algn="just" eaLnBrk="1" hangingPunct="1">
              <a:buSzPct val="100000"/>
              <a:buFont typeface="Arial" pitchFamily="34" charset="0"/>
              <a:buChar char="•"/>
            </a:pPr>
            <a:r>
              <a:rPr lang="hr-HR" sz="2000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Od 185.001 do 375.000 kuna ili od 25.001 do 50.000 EUR – </a:t>
            </a:r>
            <a:r>
              <a:rPr lang="hr-HR" sz="2000" u="sng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obvezni</a:t>
            </a:r>
            <a:r>
              <a:rPr lang="hr-HR" sz="2000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 </a:t>
            </a:r>
            <a:r>
              <a:rPr lang="hr-HR" sz="2000" u="sng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instrumenti i dodatni instrumenti</a:t>
            </a:r>
            <a:r>
              <a:rPr lang="hr-HR" sz="2000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 - založno pravo (hipoteka) 1.upisnog reda</a:t>
            </a:r>
          </a:p>
          <a:p>
            <a:pPr lvl="0" eaLnBrk="1" hangingPunct="1">
              <a:lnSpc>
                <a:spcPct val="120000"/>
              </a:lnSpc>
            </a:pPr>
            <a:endParaRPr lang="hr-HR" sz="2000" dirty="0">
              <a:solidFill>
                <a:prstClr val="black"/>
              </a:solidFill>
              <a:latin typeface="Arial" charset="0"/>
            </a:endParaRPr>
          </a:p>
          <a:p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63888" y="116632"/>
            <a:ext cx="5472113" cy="431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hr-HR" sz="1800" b="1" dirty="0">
                <a:latin typeface="Helvetica" pitchFamily="34" charset="0"/>
                <a:cs typeface="Helvetica" pitchFamily="34" charset="0"/>
              </a:rPr>
              <a:t>Podravska banka d.d. – naknada za obradu zahtjeva/instrumenti osiguranja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54532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184576"/>
          </a:xfrm>
        </p:spPr>
        <p:txBody>
          <a:bodyPr/>
          <a:lstStyle/>
          <a:p>
            <a:pPr marL="342900" lvl="0" indent="-342900" algn="ctr" eaLnBrk="1" hangingPunct="1">
              <a:lnSpc>
                <a:spcPct val="80000"/>
              </a:lnSpc>
            </a:pPr>
            <a:r>
              <a:rPr lang="hr-HR" sz="3200" b="1" dirty="0">
                <a:solidFill>
                  <a:srgbClr val="1F497D">
                    <a:lumMod val="75000"/>
                  </a:srgbClr>
                </a:solidFill>
                <a:latin typeface="Arial" charset="0"/>
              </a:rPr>
              <a:t>Dokumentacija za kredit</a:t>
            </a:r>
          </a:p>
          <a:p>
            <a:pPr marL="342900" lvl="0" indent="-342900" algn="ctr" eaLnBrk="1" hangingPunct="1">
              <a:lnSpc>
                <a:spcPct val="80000"/>
              </a:lnSpc>
            </a:pPr>
            <a:endParaRPr lang="hr-HR" sz="3200" b="1" dirty="0">
              <a:solidFill>
                <a:srgbClr val="1F497D">
                  <a:lumMod val="75000"/>
                </a:srgbClr>
              </a:solidFill>
              <a:latin typeface="Arial" charset="0"/>
            </a:endParaRPr>
          </a:p>
          <a:p>
            <a:pPr marL="342900" lvl="0" indent="-342900" algn="ctr" eaLnBrk="1" hangingPunct="1">
              <a:lnSpc>
                <a:spcPct val="80000"/>
              </a:lnSpc>
            </a:pPr>
            <a:endParaRPr lang="hr-HR" sz="1200" b="1" dirty="0">
              <a:solidFill>
                <a:srgbClr val="C0504D"/>
              </a:solidFill>
              <a:latin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b="1" dirty="0"/>
              <a:t>Zahtjev za odobrenje subvencije u kreditu, </a:t>
            </a:r>
            <a:r>
              <a:rPr lang="hr-HR" dirty="0"/>
              <a:t>uz dokumentaciju potrebnu za namjenu kredita:</a:t>
            </a:r>
          </a:p>
          <a:p>
            <a:pPr marL="285750" indent="-285750">
              <a:buFontTx/>
              <a:buChar char="-"/>
            </a:pPr>
            <a:r>
              <a:rPr lang="hr-HR" b="1" dirty="0"/>
              <a:t>Zahtjev za kredit ovjeren od poslodavca </a:t>
            </a:r>
            <a:r>
              <a:rPr lang="hr-HR" dirty="0"/>
              <a:t>(za umirovljenike nije potrebna ovjera)</a:t>
            </a:r>
          </a:p>
          <a:p>
            <a:pPr marL="285750" indent="-285750">
              <a:buFontTx/>
              <a:buChar char="-"/>
            </a:pPr>
            <a:r>
              <a:rPr lang="hr-HR" b="1" dirty="0"/>
              <a:t>Dokumentacija koja dokazuje kreditnu sposobnost </a:t>
            </a:r>
            <a:r>
              <a:rPr lang="hr-HR" dirty="0"/>
              <a:t>ovisno o </a:t>
            </a:r>
            <a:r>
              <a:rPr lang="hr-HR" b="1" u="sng" dirty="0"/>
              <a:t>vrsti primanja</a:t>
            </a:r>
            <a:r>
              <a:rPr lang="hr-HR" b="1" dirty="0"/>
              <a:t>:  a) </a:t>
            </a:r>
            <a:r>
              <a:rPr lang="hr-HR" dirty="0"/>
              <a:t>zaposleni - zadnja platna lista, umirovljenici - odrezak posljednje mirovine; </a:t>
            </a:r>
            <a:r>
              <a:rPr lang="hr-HR" b="1" dirty="0"/>
              <a:t>b) </a:t>
            </a:r>
            <a:r>
              <a:rPr lang="hr-HR" dirty="0"/>
              <a:t>prihodi od turističke djelatnosti (potvrda TZ o ostvarenom broju noćenja za prethodne 2 godine ili ispis iz E-</a:t>
            </a:r>
            <a:r>
              <a:rPr lang="hr-HR" dirty="0" err="1"/>
              <a:t>visitor</a:t>
            </a:r>
            <a:r>
              <a:rPr lang="hr-HR" dirty="0"/>
              <a:t>, izvod po računu i dr.)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b="1" dirty="0"/>
              <a:t>Preslika važećeg Rješenja o odobrenju za pružanje ugostiteljske usluge u domaćinstvu  </a:t>
            </a:r>
            <a:r>
              <a:rPr lang="hr-HR" dirty="0"/>
              <a:t>izdanu od nadležnog Ureda državne uprave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b="1" dirty="0"/>
              <a:t>Potvrda Porezne uprave </a:t>
            </a:r>
            <a:r>
              <a:rPr lang="hr-HR" dirty="0"/>
              <a:t>da nema poreznog duga (ne starija od 30 dana)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b="1" dirty="0"/>
              <a:t>Potvrda nadležne Turističke zajednice </a:t>
            </a:r>
            <a:r>
              <a:rPr lang="hr-HR" dirty="0"/>
              <a:t>da krajnji korisnik nema nepodmirenih obaveza po osnovi plaćanja boravišne pristojbe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635896" y="116632"/>
            <a:ext cx="5472113" cy="431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hr-HR" sz="1800" b="1" dirty="0">
                <a:latin typeface="Helvetica" pitchFamily="34" charset="0"/>
                <a:cs typeface="Helvetica" pitchFamily="34" charset="0"/>
              </a:rPr>
              <a:t>Program financiranja privatnih iznajmljivača  u suradnji s Ministarstvom turizma</a:t>
            </a:r>
            <a:endParaRPr lang="hr-HR" sz="1800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50441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184576"/>
          </a:xfrm>
        </p:spPr>
        <p:txBody>
          <a:bodyPr/>
          <a:lstStyle/>
          <a:p>
            <a:pPr marL="342900" lvl="0" indent="-342900" algn="ctr" eaLnBrk="1" hangingPunct="1">
              <a:lnSpc>
                <a:spcPct val="80000"/>
              </a:lnSpc>
            </a:pPr>
            <a:r>
              <a:rPr lang="hr-HR" sz="3200" b="1" dirty="0">
                <a:solidFill>
                  <a:srgbClr val="1F497D">
                    <a:lumMod val="75000"/>
                  </a:srgbClr>
                </a:solidFill>
                <a:latin typeface="Arial" charset="0"/>
              </a:rPr>
              <a:t>Obaveza korisnika nakon </a:t>
            </a:r>
          </a:p>
          <a:p>
            <a:pPr marL="342900" lvl="0" indent="-342900" algn="ctr" eaLnBrk="1" hangingPunct="1">
              <a:lnSpc>
                <a:spcPct val="80000"/>
              </a:lnSpc>
            </a:pPr>
            <a:r>
              <a:rPr lang="hr-HR" sz="3200" b="1" dirty="0">
                <a:solidFill>
                  <a:srgbClr val="1F497D">
                    <a:lumMod val="75000"/>
                  </a:srgbClr>
                </a:solidFill>
                <a:latin typeface="Arial" charset="0"/>
              </a:rPr>
              <a:t>završenog ulaganja</a:t>
            </a:r>
          </a:p>
          <a:p>
            <a:pPr marL="342900" lvl="0" indent="-342900" algn="ctr" eaLnBrk="1" hangingPunct="1">
              <a:lnSpc>
                <a:spcPct val="80000"/>
              </a:lnSpc>
            </a:pPr>
            <a:endParaRPr lang="hr-HR" sz="3200" b="1" dirty="0">
              <a:solidFill>
                <a:srgbClr val="1F497D">
                  <a:lumMod val="75000"/>
                </a:srgbClr>
              </a:solidFill>
              <a:latin typeface="Arial" charset="0"/>
            </a:endParaRPr>
          </a:p>
          <a:p>
            <a:pPr marL="342900" lvl="0" indent="-342900" algn="ctr" eaLnBrk="1" hangingPunct="1">
              <a:lnSpc>
                <a:spcPct val="80000"/>
              </a:lnSpc>
            </a:pPr>
            <a:endParaRPr lang="hr-HR" sz="1200" b="1" dirty="0">
              <a:solidFill>
                <a:srgbClr val="C0504D"/>
              </a:solidFill>
              <a:latin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b="1" dirty="0"/>
              <a:t>Najkasnije u roku od 90 radnih dana od isteka roka korištenja, </a:t>
            </a:r>
            <a:r>
              <a:rPr lang="hr-HR" dirty="0"/>
              <a:t>dostaviti slijedeće:</a:t>
            </a:r>
          </a:p>
          <a:p>
            <a:endParaRPr lang="hr-HR" dirty="0"/>
          </a:p>
          <a:p>
            <a:pPr marL="285750" indent="-285750">
              <a:buFontTx/>
              <a:buChar char="-"/>
            </a:pPr>
            <a:r>
              <a:rPr lang="hr-HR" b="1" dirty="0"/>
              <a:t>Novo rješenje o kategorizaciji objekta, ili</a:t>
            </a:r>
          </a:p>
          <a:p>
            <a:endParaRPr lang="hr-HR" dirty="0"/>
          </a:p>
          <a:p>
            <a:pPr marL="285750" indent="-285750">
              <a:buFontTx/>
              <a:buChar char="-"/>
            </a:pPr>
            <a:r>
              <a:rPr lang="hr-HR" b="1" dirty="0"/>
              <a:t>Potvrdu ovlaštenog inženjera o izvedenom stanju u skladu sa stavkama iz troškovnika (ulaganja za bazene) ili</a:t>
            </a:r>
          </a:p>
          <a:p>
            <a:endParaRPr lang="hr-HR" b="1" dirty="0"/>
          </a:p>
          <a:p>
            <a:pPr marL="285750" indent="-285750">
              <a:buFontTx/>
              <a:buChar char="-"/>
            </a:pPr>
            <a:r>
              <a:rPr lang="hr-HR" b="1" dirty="0"/>
              <a:t>Drugu odgovarajuću dokumentaciju </a:t>
            </a:r>
            <a:r>
              <a:rPr lang="hr-HR" dirty="0"/>
              <a:t>iz koje je vidljivo da će sredstva biti iskorištena za namjenu u skladu sa Ugovorom o kreditu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635896" y="116632"/>
            <a:ext cx="5472113" cy="431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hr-HR" sz="1800" b="1" dirty="0">
                <a:latin typeface="Helvetica" pitchFamily="34" charset="0"/>
                <a:cs typeface="Helvetica" pitchFamily="34" charset="0"/>
              </a:rPr>
              <a:t>Program financiranja privatnih iznajmljivača  u suradnji s Ministarstvom turizma</a:t>
            </a:r>
            <a:endParaRPr lang="hr-HR" sz="1800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44314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733875"/>
          </a:xfrm>
        </p:spPr>
        <p:txBody>
          <a:bodyPr/>
          <a:lstStyle/>
          <a:p>
            <a:pPr marL="342900" lvl="0" indent="-342900" algn="ctr" eaLnBrk="1" hangingPunct="1">
              <a:lnSpc>
                <a:spcPct val="80000"/>
              </a:lnSpc>
            </a:pPr>
            <a:endParaRPr lang="hr-HR" sz="1400" b="1" dirty="0">
              <a:solidFill>
                <a:srgbClr val="1F497D">
                  <a:lumMod val="75000"/>
                </a:srgbClr>
              </a:solidFill>
              <a:latin typeface="Arial" charset="0"/>
            </a:endParaRPr>
          </a:p>
          <a:p>
            <a:pPr marL="342900" lvl="0" indent="-342900" algn="ctr" eaLnBrk="1" hangingPunct="1">
              <a:lnSpc>
                <a:spcPct val="50000"/>
              </a:lnSpc>
            </a:pPr>
            <a:endParaRPr lang="hr-HR" sz="1000" b="1" dirty="0">
              <a:solidFill>
                <a:srgbClr val="C0504D"/>
              </a:solidFill>
              <a:latin typeface="Arial" charset="0"/>
            </a:endParaRPr>
          </a:p>
          <a:p>
            <a:pPr marL="342900" lvl="0" indent="-342900" algn="ctr" eaLnBrk="1" hangingPunct="1">
              <a:lnSpc>
                <a:spcPct val="50000"/>
              </a:lnSpc>
            </a:pPr>
            <a:endParaRPr lang="hr-HR" sz="1000" b="1" dirty="0">
              <a:solidFill>
                <a:srgbClr val="C0504D"/>
              </a:solidFill>
              <a:latin typeface="Arial" charset="0"/>
            </a:endParaRPr>
          </a:p>
          <a:p>
            <a:pPr marL="342900" lvl="0" indent="-342900" algn="ctr" eaLnBrk="1" hangingPunct="1">
              <a:lnSpc>
                <a:spcPct val="50000"/>
              </a:lnSpc>
            </a:pPr>
            <a:endParaRPr lang="hr-HR" sz="1000" b="1" dirty="0">
              <a:solidFill>
                <a:srgbClr val="C0504D"/>
              </a:solidFill>
              <a:latin typeface="Arial" charset="0"/>
            </a:endParaRPr>
          </a:p>
          <a:p>
            <a:pPr marL="342900" lvl="0" indent="-342900" algn="just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hr-HR" sz="2000" b="1" dirty="0">
                <a:solidFill>
                  <a:prstClr val="black"/>
                </a:solidFill>
                <a:latin typeface="Arial" charset="0"/>
              </a:rPr>
              <a:t>Hrvatska poštanska banka d.d. Poslovnica Rijeka</a:t>
            </a:r>
            <a:r>
              <a:rPr lang="hr-HR" sz="2000" dirty="0">
                <a:solidFill>
                  <a:prstClr val="black"/>
                </a:solidFill>
                <a:latin typeface="Arial" charset="0"/>
              </a:rPr>
              <a:t>, Trpimirova 3b – tel. 051 301 280/301 286</a:t>
            </a:r>
          </a:p>
          <a:p>
            <a:pPr marL="342900" lvl="0" indent="-342900" algn="just"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hr-HR" sz="2000" dirty="0">
              <a:solidFill>
                <a:prstClr val="black"/>
              </a:solidFill>
              <a:latin typeface="Arial" charset="0"/>
            </a:endParaRPr>
          </a:p>
          <a:p>
            <a:pPr lvl="0" algn="just" eaLnBrk="1" hangingPunct="1">
              <a:lnSpc>
                <a:spcPct val="80000"/>
              </a:lnSpc>
            </a:pPr>
            <a:endParaRPr lang="hr-HR" sz="2000" dirty="0">
              <a:solidFill>
                <a:prstClr val="black"/>
              </a:solidFill>
              <a:latin typeface="Arial" charset="0"/>
            </a:endParaRPr>
          </a:p>
          <a:p>
            <a:pPr marL="342900" lvl="0" indent="-342900" algn="just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hr-HR" sz="2000" b="1" dirty="0">
                <a:solidFill>
                  <a:prstClr val="black"/>
                </a:solidFill>
                <a:latin typeface="Arial" charset="0"/>
              </a:rPr>
              <a:t>Podravska banka d.d. Komercijalni centar Rijeka</a:t>
            </a:r>
            <a:r>
              <a:rPr lang="hr-HR" sz="2000" dirty="0">
                <a:solidFill>
                  <a:prstClr val="black"/>
                </a:solidFill>
                <a:latin typeface="Arial" charset="0"/>
              </a:rPr>
              <a:t>, Ivana Zajca 18 – tel. 072/655 660</a:t>
            </a:r>
            <a:endParaRPr lang="hr-HR" sz="3200" b="1" dirty="0">
              <a:solidFill>
                <a:srgbClr val="1F497D">
                  <a:lumMod val="75000"/>
                </a:srgbClr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63888" y="116632"/>
            <a:ext cx="5472113" cy="431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hr-HR" b="1" dirty="0">
                <a:latin typeface="Helvetica" pitchFamily="34" charset="0"/>
                <a:cs typeface="Helvetica" pitchFamily="34" charset="0"/>
              </a:rPr>
              <a:t>KONTAKTI U BANKAMA</a:t>
            </a:r>
            <a:endParaRPr lang="hr-HR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35922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hr-HR" sz="3200" b="1" dirty="0">
                <a:solidFill>
                  <a:srgbClr val="1F497D">
                    <a:lumMod val="75000"/>
                  </a:srgbClr>
                </a:solidFill>
                <a:latin typeface="Arial" charset="0"/>
              </a:rPr>
              <a:t>Turizam</a:t>
            </a:r>
          </a:p>
          <a:p>
            <a:pPr algn="ctr" eaLnBrk="1" hangingPunct="1">
              <a:spcBef>
                <a:spcPct val="0"/>
              </a:spcBef>
            </a:pPr>
            <a:r>
              <a:rPr lang="hr-HR" sz="3200" b="1" dirty="0">
                <a:solidFill>
                  <a:srgbClr val="1F497D">
                    <a:lumMod val="75000"/>
                  </a:srgbClr>
                </a:solidFill>
                <a:latin typeface="Arial" charset="0"/>
              </a:rPr>
              <a:t>(Program kreditiranja </a:t>
            </a:r>
          </a:p>
          <a:p>
            <a:pPr algn="ctr" eaLnBrk="1" hangingPunct="1">
              <a:spcBef>
                <a:spcPct val="0"/>
              </a:spcBef>
            </a:pPr>
            <a:r>
              <a:rPr lang="hr-HR" sz="3200" b="1" dirty="0">
                <a:solidFill>
                  <a:srgbClr val="1F497D">
                    <a:lumMod val="75000"/>
                  </a:srgbClr>
                </a:solidFill>
                <a:latin typeface="Arial" charset="0"/>
              </a:rPr>
              <a:t>turističkog sektora)</a:t>
            </a:r>
          </a:p>
          <a:p>
            <a:pPr algn="ctr" eaLnBrk="1" hangingPunct="1">
              <a:spcBef>
                <a:spcPct val="0"/>
              </a:spcBef>
            </a:pP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671887" y="116632"/>
            <a:ext cx="5472113" cy="431800"/>
          </a:xfrm>
        </p:spPr>
        <p:txBody>
          <a:bodyPr/>
          <a:lstStyle/>
          <a:p>
            <a:pPr lvl="0" eaLnBrk="1" hangingPunct="1">
              <a:spcBef>
                <a:spcPct val="0"/>
              </a:spcBef>
            </a:pPr>
            <a:r>
              <a:rPr lang="hr-HR" sz="1800" b="1" dirty="0">
                <a:latin typeface="Helvetica" pitchFamily="34" charset="0"/>
                <a:cs typeface="Helvetica" pitchFamily="34" charset="0"/>
              </a:rPr>
              <a:t>Kreditni program Turizam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9599919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>
            <a:extLst>
              <a:ext uri="{FF2B5EF4-FFF2-40B4-BE49-F238E27FC236}">
                <a16:creationId xmlns:a16="http://schemas.microsoft.com/office/drawing/2014/main" id="{4E450BC1-23EA-47FC-AA4C-B1EEF415F2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C5E364D-16F9-4A5F-81F0-BF58946E1754}" type="slidenum">
              <a:rPr lang="hr-HR" altLang="sr-Latn-RS">
                <a:solidFill>
                  <a:schemeClr val="bg1"/>
                </a:solidFill>
              </a:rPr>
              <a:pPr eaLnBrk="1" hangingPunct="1"/>
              <a:t>18</a:t>
            </a:fld>
            <a:endParaRPr lang="hr-HR" altLang="sr-Latn-RS">
              <a:solidFill>
                <a:schemeClr val="bg1"/>
              </a:solidFill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F1942EF-EA92-4A3C-BAF1-B7A42B9FC8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11413" y="0"/>
            <a:ext cx="6346825" cy="4905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hr-HR" altLang="sr-Latn-RS" sz="2400" b="1" dirty="0">
                <a:solidFill>
                  <a:schemeClr val="bg1"/>
                </a:solidFill>
              </a:rPr>
              <a:t>Kreditni program Turizam</a:t>
            </a:r>
            <a:br>
              <a:rPr lang="hr-HR" altLang="sr-Latn-RS" sz="2400" b="1" dirty="0">
                <a:solidFill>
                  <a:schemeClr val="bg1"/>
                </a:solidFill>
              </a:rPr>
            </a:br>
            <a:br>
              <a:rPr lang="hr-HR" altLang="sr-Latn-RS" sz="2400" b="1" dirty="0">
                <a:solidFill>
                  <a:schemeClr val="bg1"/>
                </a:solidFill>
              </a:rPr>
            </a:br>
            <a:endParaRPr lang="hr-HR" altLang="sr-Latn-RS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98333" name="Group 29">
            <a:extLst>
              <a:ext uri="{FF2B5EF4-FFF2-40B4-BE49-F238E27FC236}">
                <a16:creationId xmlns:a16="http://schemas.microsoft.com/office/drawing/2014/main" id="{FDBA51FE-2686-40FE-A3E6-2D68E72042A3}"/>
              </a:ext>
            </a:extLst>
          </p:cNvPr>
          <p:cNvGraphicFramePr>
            <a:graphicFrameLocks noGrp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3935752560"/>
              </p:ext>
            </p:extLst>
          </p:nvPr>
        </p:nvGraphicFramePr>
        <p:xfrm>
          <a:off x="372121" y="828455"/>
          <a:ext cx="8351837" cy="5734671"/>
        </p:xfrm>
        <a:graphic>
          <a:graphicData uri="http://schemas.openxmlformats.org/drawingml/2006/table">
            <a:tbl>
              <a:tblPr/>
              <a:tblGrid>
                <a:gridCol w="158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7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355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r-HR" altLang="x-non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TURIZAM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82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r-HR" altLang="x-non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Cilj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88900" indent="-88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algn="just"/>
                      <a:r>
                        <a:rPr kumimoji="0" lang="hr-H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Cilj Programa je realizacija investicijskih projekata malih i srednjih te velikih poduzetnika u </a:t>
                      </a:r>
                      <a:r>
                        <a:rPr kumimoji="0" lang="hr-HR" sz="1400" b="1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turističkoj djelatnosti</a:t>
                      </a:r>
                      <a:r>
                        <a:rPr kumimoji="0" lang="hr-H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(unapređenje smještajne ponude u objekte iz skupine „Hoteli”, „Kampovi” i „Ostali ugostiteljski objekti za smještaj i dodatnih sadržaja, povećanje flote obiteljskih „plovećih hotela”, očuvanje kulturne baštine u turizmu), a kojima se stvaraju uvjeti za poticanje zapošljavanja, produženje turističke sezone te povećanje prihoda u turizmu s ciljem podizanja konkurentnosti Hrvatske kao turističke destinacije. </a:t>
                      </a:r>
                      <a:r>
                        <a:rPr kumimoji="0" lang="hr-HR" sz="1400" b="1" i="0" u="sng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IZNIMNO</a:t>
                      </a:r>
                      <a:r>
                        <a:rPr kumimoji="0" lang="hr-H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– kuće za odmor/vile (obnova tradicijskih objekata pod zaštitom konzervatora/objekti na ruralnim područjima/objekti na otocima I skupine)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87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r-HR" altLang="x-non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Korisnici kredita/krajnji korisnici kredita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vi-VN" altLang="x-non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Poslovne banke koje su s HBOR-om ugovorile suradnju na provođenju programa</a:t>
                      </a:r>
                      <a:r>
                        <a:rPr kumimoji="0" lang="hr-HR" altLang="x-non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ili izravno: trgovačka društva, obrtnici i ustanove registrirani u RH za turističku djelatnost</a:t>
                      </a:r>
                      <a:endParaRPr kumimoji="0" lang="vi-VN" altLang="x-non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8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r-HR" altLang="x-non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Visina kredita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88900" indent="-88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pl-PL" altLang="x-none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Maksimalni</a:t>
                      </a:r>
                      <a:r>
                        <a:rPr kumimoji="0" lang="pl-PL" altLang="x-non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pl-PL" altLang="x-none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iznos</a:t>
                      </a:r>
                      <a:r>
                        <a:rPr kumimoji="0" lang="pl-PL" altLang="x-non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pl-PL" altLang="x-none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kredita</a:t>
                      </a:r>
                      <a:r>
                        <a:rPr kumimoji="0" lang="pl-PL" altLang="x-non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pl-PL" altLang="x-none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nije</a:t>
                      </a:r>
                      <a:r>
                        <a:rPr kumimoji="0" lang="pl-PL" altLang="x-non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pl-PL" altLang="x-none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ograničen</a:t>
                      </a:r>
                      <a:endParaRPr kumimoji="0" lang="hr-HR" altLang="x-non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hr-HR" altLang="x-non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Kreditira se do 75% ukupne predračunske vrijednosti investicije (bez PDV-a)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r-HR" altLang="x-non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Kamatna stopa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88900" indent="-88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hr-HR" altLang="x-non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godišnja kamatna stopa 2% ili 3% (</a:t>
                      </a:r>
                      <a:r>
                        <a:rPr kumimoji="0" lang="hr-HR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moguće dodatno umanjenje </a:t>
                      </a:r>
                      <a:r>
                        <a:rPr kumimoji="0" lang="hr-HR" altLang="x-non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za 0,2% za </a:t>
                      </a:r>
                      <a:r>
                        <a:rPr kumimoji="0" lang="hr-HR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zapošljavanje mladih do 30 godina)</a:t>
                      </a:r>
                      <a:endParaRPr kumimoji="0" lang="hr-HR" altLang="x-non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53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r-HR" altLang="x-non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Rok otplate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hr-HR" altLang="x-non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do 17 godina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hr-HR" altLang="x-non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uključujući do 4 godina počeka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45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r-HR" altLang="x-non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Namjena kredita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88900" indent="-88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hr-HR" altLang="x-non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Osnovna sredstva</a:t>
                      </a:r>
                    </a:p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hr-HR" altLang="x-non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Trajna obrtna sredstva do 30 % iznosa kredita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9855778-E290-4B1C-AB39-DF5BBCA9C427}" type="slidenum">
              <a:rPr lang="hr-HR" altLang="sr-Latn-RS" smtClean="0">
                <a:solidFill>
                  <a:srgbClr val="FFFFFF"/>
                </a:solidFill>
                <a:latin typeface="Calibri" panose="020F0502020204030204" pitchFamily="34" charset="0"/>
              </a:rPr>
              <a:pPr/>
              <a:t>19</a:t>
            </a:fld>
            <a:endParaRPr lang="hr-HR" altLang="sr-Latn-R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23850" y="981075"/>
            <a:ext cx="8229600" cy="5472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0" indent="-28574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0" indent="-22859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58" indent="-22859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2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1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98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endParaRPr lang="hr-HR" sz="3200" b="1" dirty="0"/>
          </a:p>
          <a:p>
            <a:pPr marL="0" indent="0" algn="ctr">
              <a:buFont typeface="Arial" charset="0"/>
              <a:buNone/>
              <a:defRPr/>
            </a:pPr>
            <a:r>
              <a:rPr lang="hr-HR" sz="3200" b="1" dirty="0"/>
              <a:t>             HVALA NA PAŽNJI!</a:t>
            </a:r>
            <a:r>
              <a:rPr lang="hr-HR" sz="2400" dirty="0">
                <a:solidFill>
                  <a:schemeClr val="tx2"/>
                </a:solidFill>
              </a:rPr>
              <a:t>		</a:t>
            </a:r>
          </a:p>
          <a:p>
            <a:pPr algn="ctr" eaLnBrk="1" hangingPunct="1">
              <a:lnSpc>
                <a:spcPct val="80000"/>
              </a:lnSpc>
              <a:buClr>
                <a:srgbClr val="5F5F5F"/>
              </a:buClr>
              <a:buFont typeface="Arial" charset="0"/>
              <a:buNone/>
              <a:defRPr/>
            </a:pPr>
            <a:endParaRPr lang="hr-HR" sz="2400" dirty="0">
              <a:solidFill>
                <a:schemeClr val="tx2"/>
              </a:solidFill>
              <a:hlinkClick r:id="rId3"/>
            </a:endParaRPr>
          </a:p>
          <a:p>
            <a:pPr algn="ctr" eaLnBrk="1" hangingPunct="1">
              <a:buClr>
                <a:schemeClr val="bg1"/>
              </a:buClr>
              <a:buFont typeface="Wingdings" pitchFamily="2" charset="2"/>
              <a:buNone/>
              <a:defRPr/>
            </a:pPr>
            <a:endParaRPr lang="hr-HR" altLang="sr-Latn-RS" sz="2400" dirty="0"/>
          </a:p>
          <a:p>
            <a:pPr algn="ctr" eaLnBrk="1" hangingPunct="1"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hr-HR" altLang="sr-Latn-RS" sz="2400" b="1" dirty="0"/>
              <a:t>Područni ured za Primorje i Gorski kotar</a:t>
            </a:r>
          </a:p>
          <a:p>
            <a:pPr algn="ctr" eaLnBrk="1" hangingPunct="1"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hr-HR" altLang="sr-Latn-RS" sz="2400" b="1" dirty="0"/>
              <a:t>Voditelj ureda – Vesna Bartolović Stančić</a:t>
            </a:r>
          </a:p>
          <a:p>
            <a:pPr algn="ctr" eaLnBrk="1" hangingPunct="1"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hr-HR" altLang="sr-Latn-RS" sz="2400" dirty="0"/>
              <a:t>Rijeka, Frana Kurelca 8</a:t>
            </a:r>
          </a:p>
          <a:p>
            <a:pPr algn="ctr" eaLnBrk="1" hangingPunct="1"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hr-HR" altLang="sr-Latn-RS" sz="2400" dirty="0"/>
              <a:t>Tel: 051 206 508; 051/321 400   Mob 098 384 412</a:t>
            </a:r>
          </a:p>
          <a:p>
            <a:pPr algn="ctr" eaLnBrk="1" hangingPunct="1"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hr-HR" altLang="sr-Latn-RS" sz="2400" dirty="0">
                <a:solidFill>
                  <a:srgbClr val="5F5F5F"/>
                </a:solidFill>
                <a:hlinkClick r:id="rId4"/>
              </a:rPr>
              <a:t>hbor-rijeka@hbor.hr</a:t>
            </a:r>
            <a:r>
              <a:rPr lang="hr-HR" altLang="sr-Latn-RS" sz="2400" dirty="0"/>
              <a:t> </a:t>
            </a:r>
          </a:p>
          <a:p>
            <a:pPr algn="ctr" eaLnBrk="1" hangingPunct="1">
              <a:buClr>
                <a:schemeClr val="bg1"/>
              </a:buClr>
              <a:buNone/>
              <a:defRPr/>
            </a:pPr>
            <a:r>
              <a:rPr lang="en-US" sz="2400">
                <a:solidFill>
                  <a:schemeClr val="tx2"/>
                </a:solidFill>
                <a:hlinkClick r:id="rId3"/>
              </a:rPr>
              <a:t>www.hbor.hr</a:t>
            </a:r>
            <a:endParaRPr lang="en-US" sz="2400">
              <a:solidFill>
                <a:schemeClr val="tx2"/>
              </a:solidFill>
            </a:endParaRPr>
          </a:p>
          <a:p>
            <a:pPr algn="ctr" eaLnBrk="1" hangingPunct="1">
              <a:buClr>
                <a:schemeClr val="bg1"/>
              </a:buClr>
              <a:buFont typeface="Wingdings" pitchFamily="2" charset="2"/>
              <a:buNone/>
              <a:defRPr/>
            </a:pPr>
            <a:endParaRPr lang="hr-HR" altLang="sr-Latn-RS" sz="2400" dirty="0"/>
          </a:p>
          <a:p>
            <a:pPr>
              <a:buFont typeface="Wingdings" panose="05000000000000000000" pitchFamily="2" charset="2"/>
              <a:buChar char="ü"/>
              <a:defRPr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156762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F645726-2B09-4618-BF0C-DF41743CFE1D}" type="slidenum">
              <a:rPr lang="hr-HR" altLang="sr-Latn-RS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2</a:t>
            </a:fld>
            <a:endParaRPr lang="hr-HR" altLang="sr-Latn-R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1267" name="Title 5"/>
          <p:cNvSpPr>
            <a:spLocks noGrp="1"/>
          </p:cNvSpPr>
          <p:nvPr>
            <p:ph type="title"/>
          </p:nvPr>
        </p:nvSpPr>
        <p:spPr bwMode="auto">
          <a:xfrm>
            <a:off x="755650" y="0"/>
            <a:ext cx="8229600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hr-HR" altLang="sr-Latn-RS"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UVOD</a:t>
            </a:r>
          </a:p>
        </p:txBody>
      </p:sp>
      <p:graphicFrame>
        <p:nvGraphicFramePr>
          <p:cNvPr id="8" name="Content Placeholder 1"/>
          <p:cNvGraphicFramePr>
            <a:graphicFrameLocks noGrp="1"/>
          </p:cNvGraphicFramePr>
          <p:nvPr>
            <p:ph idx="1"/>
          </p:nvPr>
        </p:nvGraphicFramePr>
        <p:xfrm>
          <a:off x="360000" y="1080000"/>
          <a:ext cx="8532000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370217" y="3492416"/>
          <a:ext cx="4374712" cy="2645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64088" y="3515890"/>
            <a:ext cx="2880320" cy="2561780"/>
            <a:chOff x="2880" y="2259"/>
            <a:chExt cx="2767" cy="2056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1" name="AutoShape 3"/>
            <p:cNvSpPr>
              <a:spLocks noChangeAspect="1" noChangeArrowheads="1" noTextEdit="1"/>
            </p:cNvSpPr>
            <p:nvPr/>
          </p:nvSpPr>
          <p:spPr bwMode="auto">
            <a:xfrm>
              <a:off x="2925" y="2259"/>
              <a:ext cx="2585" cy="2056"/>
            </a:xfrm>
            <a:prstGeom prst="rect">
              <a:avLst/>
            </a:pr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  <a:ex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2" name="Freeform 4"/>
            <p:cNvSpPr>
              <a:spLocks/>
            </p:cNvSpPr>
            <p:nvPr/>
          </p:nvSpPr>
          <p:spPr bwMode="auto">
            <a:xfrm>
              <a:off x="3132" y="2259"/>
              <a:ext cx="2470" cy="1641"/>
            </a:xfrm>
            <a:custGeom>
              <a:avLst/>
              <a:gdLst>
                <a:gd name="T0" fmla="*/ 1 w 3554"/>
                <a:gd name="T1" fmla="*/ 1 h 2745"/>
                <a:gd name="T2" fmla="*/ 1 w 3554"/>
                <a:gd name="T3" fmla="*/ 1 h 2745"/>
                <a:gd name="T4" fmla="*/ 1 w 3554"/>
                <a:gd name="T5" fmla="*/ 1 h 2745"/>
                <a:gd name="T6" fmla="*/ 1 w 3554"/>
                <a:gd name="T7" fmla="*/ 1 h 2745"/>
                <a:gd name="T8" fmla="*/ 1 w 3554"/>
                <a:gd name="T9" fmla="*/ 1 h 2745"/>
                <a:gd name="T10" fmla="*/ 1 w 3554"/>
                <a:gd name="T11" fmla="*/ 1 h 2745"/>
                <a:gd name="T12" fmla="*/ 1 w 3554"/>
                <a:gd name="T13" fmla="*/ 1 h 2745"/>
                <a:gd name="T14" fmla="*/ 1 w 3554"/>
                <a:gd name="T15" fmla="*/ 1 h 2745"/>
                <a:gd name="T16" fmla="*/ 1 w 3554"/>
                <a:gd name="T17" fmla="*/ 1 h 2745"/>
                <a:gd name="T18" fmla="*/ 1 w 3554"/>
                <a:gd name="T19" fmla="*/ 1 h 2745"/>
                <a:gd name="T20" fmla="*/ 1 w 3554"/>
                <a:gd name="T21" fmla="*/ 1 h 2745"/>
                <a:gd name="T22" fmla="*/ 1 w 3554"/>
                <a:gd name="T23" fmla="*/ 1 h 2745"/>
                <a:gd name="T24" fmla="*/ 1 w 3554"/>
                <a:gd name="T25" fmla="*/ 1 h 2745"/>
                <a:gd name="T26" fmla="*/ 1 w 3554"/>
                <a:gd name="T27" fmla="*/ 1 h 2745"/>
                <a:gd name="T28" fmla="*/ 1 w 3554"/>
                <a:gd name="T29" fmla="*/ 0 h 2745"/>
                <a:gd name="T30" fmla="*/ 1 w 3554"/>
                <a:gd name="T31" fmla="*/ 1 h 2745"/>
                <a:gd name="T32" fmla="*/ 1 w 3554"/>
                <a:gd name="T33" fmla="*/ 1 h 2745"/>
                <a:gd name="T34" fmla="*/ 1 w 3554"/>
                <a:gd name="T35" fmla="*/ 1 h 2745"/>
                <a:gd name="T36" fmla="*/ 1 w 3554"/>
                <a:gd name="T37" fmla="*/ 1 h 2745"/>
                <a:gd name="T38" fmla="*/ 1 w 3554"/>
                <a:gd name="T39" fmla="*/ 1 h 2745"/>
                <a:gd name="T40" fmla="*/ 1 w 3554"/>
                <a:gd name="T41" fmla="*/ 1 h 2745"/>
                <a:gd name="T42" fmla="*/ 1 w 3554"/>
                <a:gd name="T43" fmla="*/ 1 h 2745"/>
                <a:gd name="T44" fmla="*/ 1 w 3554"/>
                <a:gd name="T45" fmla="*/ 1 h 2745"/>
                <a:gd name="T46" fmla="*/ 1 w 3554"/>
                <a:gd name="T47" fmla="*/ 1 h 2745"/>
                <a:gd name="T48" fmla="*/ 1 w 3554"/>
                <a:gd name="T49" fmla="*/ 1 h 2745"/>
                <a:gd name="T50" fmla="*/ 1 w 3554"/>
                <a:gd name="T51" fmla="*/ 1 h 2745"/>
                <a:gd name="T52" fmla="*/ 1 w 3554"/>
                <a:gd name="T53" fmla="*/ 1 h 2745"/>
                <a:gd name="T54" fmla="*/ 1 w 3554"/>
                <a:gd name="T55" fmla="*/ 1 h 2745"/>
                <a:gd name="T56" fmla="*/ 1 w 3554"/>
                <a:gd name="T57" fmla="*/ 1 h 2745"/>
                <a:gd name="T58" fmla="*/ 1 w 3554"/>
                <a:gd name="T59" fmla="*/ 1 h 2745"/>
                <a:gd name="T60" fmla="*/ 1 w 3554"/>
                <a:gd name="T61" fmla="*/ 1 h 2745"/>
                <a:gd name="T62" fmla="*/ 1 w 3554"/>
                <a:gd name="T63" fmla="*/ 1 h 2745"/>
                <a:gd name="T64" fmla="*/ 1 w 3554"/>
                <a:gd name="T65" fmla="*/ 1 h 2745"/>
                <a:gd name="T66" fmla="*/ 1 w 3554"/>
                <a:gd name="T67" fmla="*/ 1 h 2745"/>
                <a:gd name="T68" fmla="*/ 1 w 3554"/>
                <a:gd name="T69" fmla="*/ 1 h 2745"/>
                <a:gd name="T70" fmla="*/ 1 w 3554"/>
                <a:gd name="T71" fmla="*/ 1 h 2745"/>
                <a:gd name="T72" fmla="*/ 1 w 3554"/>
                <a:gd name="T73" fmla="*/ 1 h 2745"/>
                <a:gd name="T74" fmla="*/ 1 w 3554"/>
                <a:gd name="T75" fmla="*/ 1 h 2745"/>
                <a:gd name="T76" fmla="*/ 1 w 3554"/>
                <a:gd name="T77" fmla="*/ 1 h 2745"/>
                <a:gd name="T78" fmla="*/ 1 w 3554"/>
                <a:gd name="T79" fmla="*/ 1 h 2745"/>
                <a:gd name="T80" fmla="*/ 1 w 3554"/>
                <a:gd name="T81" fmla="*/ 1 h 2745"/>
                <a:gd name="T82" fmla="*/ 1 w 3554"/>
                <a:gd name="T83" fmla="*/ 1 h 2745"/>
                <a:gd name="T84" fmla="*/ 1 w 3554"/>
                <a:gd name="T85" fmla="*/ 1 h 2745"/>
                <a:gd name="T86" fmla="*/ 1 w 3554"/>
                <a:gd name="T87" fmla="*/ 1 h 2745"/>
                <a:gd name="T88" fmla="*/ 1 w 3554"/>
                <a:gd name="T89" fmla="*/ 1 h 2745"/>
                <a:gd name="T90" fmla="*/ 1 w 3554"/>
                <a:gd name="T91" fmla="*/ 1 h 2745"/>
                <a:gd name="T92" fmla="*/ 1 w 3554"/>
                <a:gd name="T93" fmla="*/ 1 h 2745"/>
                <a:gd name="T94" fmla="*/ 1 w 3554"/>
                <a:gd name="T95" fmla="*/ 1 h 2745"/>
                <a:gd name="T96" fmla="*/ 1 w 3554"/>
                <a:gd name="T97" fmla="*/ 1 h 2745"/>
                <a:gd name="T98" fmla="*/ 1 w 3554"/>
                <a:gd name="T99" fmla="*/ 1 h 2745"/>
                <a:gd name="T100" fmla="*/ 1 w 3554"/>
                <a:gd name="T101" fmla="*/ 1 h 2745"/>
                <a:gd name="T102" fmla="*/ 1 w 3554"/>
                <a:gd name="T103" fmla="*/ 1 h 2745"/>
                <a:gd name="T104" fmla="*/ 1 w 3554"/>
                <a:gd name="T105" fmla="*/ 1 h 2745"/>
                <a:gd name="T106" fmla="*/ 1 w 3554"/>
                <a:gd name="T107" fmla="*/ 1 h 2745"/>
                <a:gd name="T108" fmla="*/ 1 w 3554"/>
                <a:gd name="T109" fmla="*/ 1 h 2745"/>
                <a:gd name="T110" fmla="*/ 1 w 3554"/>
                <a:gd name="T111" fmla="*/ 1 h 2745"/>
                <a:gd name="T112" fmla="*/ 1 w 3554"/>
                <a:gd name="T113" fmla="*/ 1 h 2745"/>
                <a:gd name="T114" fmla="*/ 1 w 3554"/>
                <a:gd name="T115" fmla="*/ 1 h 2745"/>
                <a:gd name="T116" fmla="*/ 1 w 3554"/>
                <a:gd name="T117" fmla="*/ 1 h 2745"/>
                <a:gd name="T118" fmla="*/ 1 w 3554"/>
                <a:gd name="T119" fmla="*/ 1 h 274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554"/>
                <a:gd name="T181" fmla="*/ 0 h 2745"/>
                <a:gd name="T182" fmla="*/ 3554 w 3554"/>
                <a:gd name="T183" fmla="*/ 2745 h 274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554" h="2745">
                  <a:moveTo>
                    <a:pt x="2936" y="1099"/>
                  </a:moveTo>
                  <a:lnTo>
                    <a:pt x="2938" y="1100"/>
                  </a:lnTo>
                  <a:lnTo>
                    <a:pt x="2945" y="1105"/>
                  </a:lnTo>
                  <a:lnTo>
                    <a:pt x="2955" y="1111"/>
                  </a:lnTo>
                  <a:lnTo>
                    <a:pt x="2967" y="1118"/>
                  </a:lnTo>
                  <a:lnTo>
                    <a:pt x="2979" y="1123"/>
                  </a:lnTo>
                  <a:lnTo>
                    <a:pt x="2992" y="1125"/>
                  </a:lnTo>
                  <a:lnTo>
                    <a:pt x="3006" y="1125"/>
                  </a:lnTo>
                  <a:lnTo>
                    <a:pt x="3016" y="1118"/>
                  </a:lnTo>
                  <a:lnTo>
                    <a:pt x="3026" y="1111"/>
                  </a:lnTo>
                  <a:lnTo>
                    <a:pt x="3035" y="1107"/>
                  </a:lnTo>
                  <a:lnTo>
                    <a:pt x="3047" y="1107"/>
                  </a:lnTo>
                  <a:lnTo>
                    <a:pt x="3057" y="1111"/>
                  </a:lnTo>
                  <a:lnTo>
                    <a:pt x="3067" y="1116"/>
                  </a:lnTo>
                  <a:lnTo>
                    <a:pt x="3077" y="1123"/>
                  </a:lnTo>
                  <a:lnTo>
                    <a:pt x="3086" y="1132"/>
                  </a:lnTo>
                  <a:lnTo>
                    <a:pt x="3096" y="1142"/>
                  </a:lnTo>
                  <a:lnTo>
                    <a:pt x="3114" y="1161"/>
                  </a:lnTo>
                  <a:lnTo>
                    <a:pt x="3125" y="1177"/>
                  </a:lnTo>
                  <a:lnTo>
                    <a:pt x="3131" y="1194"/>
                  </a:lnTo>
                  <a:lnTo>
                    <a:pt x="3133" y="1213"/>
                  </a:lnTo>
                  <a:lnTo>
                    <a:pt x="3135" y="1224"/>
                  </a:lnTo>
                  <a:lnTo>
                    <a:pt x="3141" y="1236"/>
                  </a:lnTo>
                  <a:lnTo>
                    <a:pt x="3149" y="1246"/>
                  </a:lnTo>
                  <a:lnTo>
                    <a:pt x="3161" y="1257"/>
                  </a:lnTo>
                  <a:lnTo>
                    <a:pt x="3172" y="1267"/>
                  </a:lnTo>
                  <a:lnTo>
                    <a:pt x="3188" y="1276"/>
                  </a:lnTo>
                  <a:lnTo>
                    <a:pt x="3204" y="1281"/>
                  </a:lnTo>
                  <a:lnTo>
                    <a:pt x="3219" y="1285"/>
                  </a:lnTo>
                  <a:lnTo>
                    <a:pt x="3235" y="1285"/>
                  </a:lnTo>
                  <a:lnTo>
                    <a:pt x="3249" y="1285"/>
                  </a:lnTo>
                  <a:lnTo>
                    <a:pt x="3262" y="1283"/>
                  </a:lnTo>
                  <a:lnTo>
                    <a:pt x="3274" y="1280"/>
                  </a:lnTo>
                  <a:lnTo>
                    <a:pt x="3286" y="1276"/>
                  </a:lnTo>
                  <a:lnTo>
                    <a:pt x="3296" y="1271"/>
                  </a:lnTo>
                  <a:lnTo>
                    <a:pt x="3304" y="1264"/>
                  </a:lnTo>
                  <a:lnTo>
                    <a:pt x="3309" y="1255"/>
                  </a:lnTo>
                  <a:lnTo>
                    <a:pt x="3319" y="1248"/>
                  </a:lnTo>
                  <a:lnTo>
                    <a:pt x="3331" y="1241"/>
                  </a:lnTo>
                  <a:lnTo>
                    <a:pt x="3347" y="1236"/>
                  </a:lnTo>
                  <a:lnTo>
                    <a:pt x="3364" y="1231"/>
                  </a:lnTo>
                  <a:lnTo>
                    <a:pt x="3378" y="1224"/>
                  </a:lnTo>
                  <a:lnTo>
                    <a:pt x="3388" y="1215"/>
                  </a:lnTo>
                  <a:lnTo>
                    <a:pt x="3394" y="1205"/>
                  </a:lnTo>
                  <a:lnTo>
                    <a:pt x="3390" y="1189"/>
                  </a:lnTo>
                  <a:lnTo>
                    <a:pt x="3374" y="1147"/>
                  </a:lnTo>
                  <a:lnTo>
                    <a:pt x="3364" y="1099"/>
                  </a:lnTo>
                  <a:lnTo>
                    <a:pt x="3370" y="1060"/>
                  </a:lnTo>
                  <a:lnTo>
                    <a:pt x="3396" y="1046"/>
                  </a:lnTo>
                  <a:lnTo>
                    <a:pt x="3417" y="1048"/>
                  </a:lnTo>
                  <a:lnTo>
                    <a:pt x="3441" y="1050"/>
                  </a:lnTo>
                  <a:lnTo>
                    <a:pt x="3464" y="1050"/>
                  </a:lnTo>
                  <a:lnTo>
                    <a:pt x="3488" y="1048"/>
                  </a:lnTo>
                  <a:lnTo>
                    <a:pt x="3509" y="1046"/>
                  </a:lnTo>
                  <a:lnTo>
                    <a:pt x="3529" y="1039"/>
                  </a:lnTo>
                  <a:lnTo>
                    <a:pt x="3542" y="1031"/>
                  </a:lnTo>
                  <a:lnTo>
                    <a:pt x="3550" y="1018"/>
                  </a:lnTo>
                  <a:lnTo>
                    <a:pt x="3552" y="1013"/>
                  </a:lnTo>
                  <a:lnTo>
                    <a:pt x="3552" y="1008"/>
                  </a:lnTo>
                  <a:lnTo>
                    <a:pt x="3554" y="1003"/>
                  </a:lnTo>
                  <a:lnTo>
                    <a:pt x="3554" y="999"/>
                  </a:lnTo>
                  <a:lnTo>
                    <a:pt x="3552" y="984"/>
                  </a:lnTo>
                  <a:lnTo>
                    <a:pt x="3542" y="971"/>
                  </a:lnTo>
                  <a:lnTo>
                    <a:pt x="3527" y="964"/>
                  </a:lnTo>
                  <a:lnTo>
                    <a:pt x="3501" y="961"/>
                  </a:lnTo>
                  <a:lnTo>
                    <a:pt x="3486" y="959"/>
                  </a:lnTo>
                  <a:lnTo>
                    <a:pt x="3474" y="956"/>
                  </a:lnTo>
                  <a:lnTo>
                    <a:pt x="3464" y="951"/>
                  </a:lnTo>
                  <a:lnTo>
                    <a:pt x="3456" y="945"/>
                  </a:lnTo>
                  <a:lnTo>
                    <a:pt x="3446" y="942"/>
                  </a:lnTo>
                  <a:lnTo>
                    <a:pt x="3437" y="937"/>
                  </a:lnTo>
                  <a:lnTo>
                    <a:pt x="3423" y="935"/>
                  </a:lnTo>
                  <a:lnTo>
                    <a:pt x="3405" y="933"/>
                  </a:lnTo>
                  <a:lnTo>
                    <a:pt x="3388" y="931"/>
                  </a:lnTo>
                  <a:lnTo>
                    <a:pt x="3374" y="924"/>
                  </a:lnTo>
                  <a:lnTo>
                    <a:pt x="3364" y="916"/>
                  </a:lnTo>
                  <a:lnTo>
                    <a:pt x="3354" y="907"/>
                  </a:lnTo>
                  <a:lnTo>
                    <a:pt x="3347" y="897"/>
                  </a:lnTo>
                  <a:lnTo>
                    <a:pt x="3337" y="886"/>
                  </a:lnTo>
                  <a:lnTo>
                    <a:pt x="3327" y="879"/>
                  </a:lnTo>
                  <a:lnTo>
                    <a:pt x="3315" y="876"/>
                  </a:lnTo>
                  <a:lnTo>
                    <a:pt x="3313" y="874"/>
                  </a:lnTo>
                  <a:lnTo>
                    <a:pt x="3311" y="867"/>
                  </a:lnTo>
                  <a:lnTo>
                    <a:pt x="3307" y="858"/>
                  </a:lnTo>
                  <a:lnTo>
                    <a:pt x="3306" y="848"/>
                  </a:lnTo>
                  <a:lnTo>
                    <a:pt x="3304" y="837"/>
                  </a:lnTo>
                  <a:lnTo>
                    <a:pt x="3300" y="829"/>
                  </a:lnTo>
                  <a:lnTo>
                    <a:pt x="3298" y="822"/>
                  </a:lnTo>
                  <a:lnTo>
                    <a:pt x="3306" y="815"/>
                  </a:lnTo>
                  <a:lnTo>
                    <a:pt x="3313" y="810"/>
                  </a:lnTo>
                  <a:lnTo>
                    <a:pt x="3321" y="804"/>
                  </a:lnTo>
                  <a:lnTo>
                    <a:pt x="3329" y="797"/>
                  </a:lnTo>
                  <a:lnTo>
                    <a:pt x="3337" y="790"/>
                  </a:lnTo>
                  <a:lnTo>
                    <a:pt x="3341" y="782"/>
                  </a:lnTo>
                  <a:lnTo>
                    <a:pt x="3341" y="771"/>
                  </a:lnTo>
                  <a:lnTo>
                    <a:pt x="3337" y="761"/>
                  </a:lnTo>
                  <a:lnTo>
                    <a:pt x="3325" y="749"/>
                  </a:lnTo>
                  <a:lnTo>
                    <a:pt x="3311" y="738"/>
                  </a:lnTo>
                  <a:lnTo>
                    <a:pt x="3300" y="729"/>
                  </a:lnTo>
                  <a:lnTo>
                    <a:pt x="3290" y="726"/>
                  </a:lnTo>
                  <a:lnTo>
                    <a:pt x="3280" y="722"/>
                  </a:lnTo>
                  <a:lnTo>
                    <a:pt x="3272" y="722"/>
                  </a:lnTo>
                  <a:lnTo>
                    <a:pt x="3266" y="724"/>
                  </a:lnTo>
                  <a:lnTo>
                    <a:pt x="3261" y="728"/>
                  </a:lnTo>
                  <a:lnTo>
                    <a:pt x="3257" y="733"/>
                  </a:lnTo>
                  <a:lnTo>
                    <a:pt x="3249" y="738"/>
                  </a:lnTo>
                  <a:lnTo>
                    <a:pt x="3243" y="735"/>
                  </a:lnTo>
                  <a:lnTo>
                    <a:pt x="3243" y="721"/>
                  </a:lnTo>
                  <a:lnTo>
                    <a:pt x="3247" y="700"/>
                  </a:lnTo>
                  <a:lnTo>
                    <a:pt x="3253" y="679"/>
                  </a:lnTo>
                  <a:lnTo>
                    <a:pt x="3257" y="660"/>
                  </a:lnTo>
                  <a:lnTo>
                    <a:pt x="3257" y="644"/>
                  </a:lnTo>
                  <a:lnTo>
                    <a:pt x="3251" y="625"/>
                  </a:lnTo>
                  <a:lnTo>
                    <a:pt x="3249" y="604"/>
                  </a:lnTo>
                  <a:lnTo>
                    <a:pt x="3251" y="585"/>
                  </a:lnTo>
                  <a:lnTo>
                    <a:pt x="3245" y="561"/>
                  </a:lnTo>
                  <a:lnTo>
                    <a:pt x="3219" y="529"/>
                  </a:lnTo>
                  <a:lnTo>
                    <a:pt x="3202" y="514"/>
                  </a:lnTo>
                  <a:lnTo>
                    <a:pt x="3186" y="500"/>
                  </a:lnTo>
                  <a:lnTo>
                    <a:pt x="3174" y="489"/>
                  </a:lnTo>
                  <a:lnTo>
                    <a:pt x="3163" y="480"/>
                  </a:lnTo>
                  <a:lnTo>
                    <a:pt x="3151" y="475"/>
                  </a:lnTo>
                  <a:lnTo>
                    <a:pt x="3137" y="472"/>
                  </a:lnTo>
                  <a:lnTo>
                    <a:pt x="3122" y="468"/>
                  </a:lnTo>
                  <a:lnTo>
                    <a:pt x="3102" y="468"/>
                  </a:lnTo>
                  <a:lnTo>
                    <a:pt x="3082" y="468"/>
                  </a:lnTo>
                  <a:lnTo>
                    <a:pt x="3067" y="470"/>
                  </a:lnTo>
                  <a:lnTo>
                    <a:pt x="3053" y="472"/>
                  </a:lnTo>
                  <a:lnTo>
                    <a:pt x="3045" y="475"/>
                  </a:lnTo>
                  <a:lnTo>
                    <a:pt x="3037" y="480"/>
                  </a:lnTo>
                  <a:lnTo>
                    <a:pt x="3032" y="487"/>
                  </a:lnTo>
                  <a:lnTo>
                    <a:pt x="3026" y="498"/>
                  </a:lnTo>
                  <a:lnTo>
                    <a:pt x="3022" y="510"/>
                  </a:lnTo>
                  <a:lnTo>
                    <a:pt x="3014" y="534"/>
                  </a:lnTo>
                  <a:lnTo>
                    <a:pt x="3004" y="550"/>
                  </a:lnTo>
                  <a:lnTo>
                    <a:pt x="2992" y="559"/>
                  </a:lnTo>
                  <a:lnTo>
                    <a:pt x="2979" y="562"/>
                  </a:lnTo>
                  <a:lnTo>
                    <a:pt x="2971" y="564"/>
                  </a:lnTo>
                  <a:lnTo>
                    <a:pt x="2963" y="568"/>
                  </a:lnTo>
                  <a:lnTo>
                    <a:pt x="2955" y="573"/>
                  </a:lnTo>
                  <a:lnTo>
                    <a:pt x="2947" y="578"/>
                  </a:lnTo>
                  <a:lnTo>
                    <a:pt x="2938" y="583"/>
                  </a:lnTo>
                  <a:lnTo>
                    <a:pt x="2926" y="587"/>
                  </a:lnTo>
                  <a:lnTo>
                    <a:pt x="2914" y="588"/>
                  </a:lnTo>
                  <a:lnTo>
                    <a:pt x="2898" y="587"/>
                  </a:lnTo>
                  <a:lnTo>
                    <a:pt x="2881" y="583"/>
                  </a:lnTo>
                  <a:lnTo>
                    <a:pt x="2857" y="578"/>
                  </a:lnTo>
                  <a:lnTo>
                    <a:pt x="2834" y="571"/>
                  </a:lnTo>
                  <a:lnTo>
                    <a:pt x="2807" y="566"/>
                  </a:lnTo>
                  <a:lnTo>
                    <a:pt x="2779" y="562"/>
                  </a:lnTo>
                  <a:lnTo>
                    <a:pt x="2754" y="559"/>
                  </a:lnTo>
                  <a:lnTo>
                    <a:pt x="2732" y="559"/>
                  </a:lnTo>
                  <a:lnTo>
                    <a:pt x="2713" y="562"/>
                  </a:lnTo>
                  <a:lnTo>
                    <a:pt x="2699" y="566"/>
                  </a:lnTo>
                  <a:lnTo>
                    <a:pt x="2687" y="566"/>
                  </a:lnTo>
                  <a:lnTo>
                    <a:pt x="2679" y="564"/>
                  </a:lnTo>
                  <a:lnTo>
                    <a:pt x="2671" y="561"/>
                  </a:lnTo>
                  <a:lnTo>
                    <a:pt x="2664" y="557"/>
                  </a:lnTo>
                  <a:lnTo>
                    <a:pt x="2652" y="555"/>
                  </a:lnTo>
                  <a:lnTo>
                    <a:pt x="2640" y="555"/>
                  </a:lnTo>
                  <a:lnTo>
                    <a:pt x="2623" y="559"/>
                  </a:lnTo>
                  <a:lnTo>
                    <a:pt x="2605" y="562"/>
                  </a:lnTo>
                  <a:lnTo>
                    <a:pt x="2591" y="561"/>
                  </a:lnTo>
                  <a:lnTo>
                    <a:pt x="2581" y="557"/>
                  </a:lnTo>
                  <a:lnTo>
                    <a:pt x="2572" y="550"/>
                  </a:lnTo>
                  <a:lnTo>
                    <a:pt x="2564" y="543"/>
                  </a:lnTo>
                  <a:lnTo>
                    <a:pt x="2554" y="536"/>
                  </a:lnTo>
                  <a:lnTo>
                    <a:pt x="2542" y="531"/>
                  </a:lnTo>
                  <a:lnTo>
                    <a:pt x="2527" y="526"/>
                  </a:lnTo>
                  <a:lnTo>
                    <a:pt x="2509" y="519"/>
                  </a:lnTo>
                  <a:lnTo>
                    <a:pt x="2493" y="508"/>
                  </a:lnTo>
                  <a:lnTo>
                    <a:pt x="2478" y="493"/>
                  </a:lnTo>
                  <a:lnTo>
                    <a:pt x="2460" y="477"/>
                  </a:lnTo>
                  <a:lnTo>
                    <a:pt x="2439" y="463"/>
                  </a:lnTo>
                  <a:lnTo>
                    <a:pt x="2413" y="449"/>
                  </a:lnTo>
                  <a:lnTo>
                    <a:pt x="2382" y="440"/>
                  </a:lnTo>
                  <a:lnTo>
                    <a:pt x="2345" y="435"/>
                  </a:lnTo>
                  <a:lnTo>
                    <a:pt x="2309" y="432"/>
                  </a:lnTo>
                  <a:lnTo>
                    <a:pt x="2286" y="427"/>
                  </a:lnTo>
                  <a:lnTo>
                    <a:pt x="2270" y="418"/>
                  </a:lnTo>
                  <a:lnTo>
                    <a:pt x="2261" y="407"/>
                  </a:lnTo>
                  <a:lnTo>
                    <a:pt x="2255" y="395"/>
                  </a:lnTo>
                  <a:lnTo>
                    <a:pt x="2247" y="380"/>
                  </a:lnTo>
                  <a:lnTo>
                    <a:pt x="2235" y="364"/>
                  </a:lnTo>
                  <a:lnTo>
                    <a:pt x="2218" y="345"/>
                  </a:lnTo>
                  <a:lnTo>
                    <a:pt x="2200" y="327"/>
                  </a:lnTo>
                  <a:lnTo>
                    <a:pt x="2186" y="313"/>
                  </a:lnTo>
                  <a:lnTo>
                    <a:pt x="2176" y="301"/>
                  </a:lnTo>
                  <a:lnTo>
                    <a:pt x="2169" y="291"/>
                  </a:lnTo>
                  <a:lnTo>
                    <a:pt x="2159" y="282"/>
                  </a:lnTo>
                  <a:lnTo>
                    <a:pt x="2145" y="273"/>
                  </a:lnTo>
                  <a:lnTo>
                    <a:pt x="2127" y="265"/>
                  </a:lnTo>
                  <a:lnTo>
                    <a:pt x="2100" y="254"/>
                  </a:lnTo>
                  <a:lnTo>
                    <a:pt x="2073" y="244"/>
                  </a:lnTo>
                  <a:lnTo>
                    <a:pt x="2053" y="230"/>
                  </a:lnTo>
                  <a:lnTo>
                    <a:pt x="2039" y="218"/>
                  </a:lnTo>
                  <a:lnTo>
                    <a:pt x="2032" y="204"/>
                  </a:lnTo>
                  <a:lnTo>
                    <a:pt x="2026" y="191"/>
                  </a:lnTo>
                  <a:lnTo>
                    <a:pt x="2022" y="179"/>
                  </a:lnTo>
                  <a:lnTo>
                    <a:pt x="2018" y="169"/>
                  </a:lnTo>
                  <a:lnTo>
                    <a:pt x="2014" y="160"/>
                  </a:lnTo>
                  <a:lnTo>
                    <a:pt x="2008" y="153"/>
                  </a:lnTo>
                  <a:lnTo>
                    <a:pt x="2000" y="144"/>
                  </a:lnTo>
                  <a:lnTo>
                    <a:pt x="1994" y="136"/>
                  </a:lnTo>
                  <a:lnTo>
                    <a:pt x="1987" y="129"/>
                  </a:lnTo>
                  <a:lnTo>
                    <a:pt x="1977" y="120"/>
                  </a:lnTo>
                  <a:lnTo>
                    <a:pt x="1967" y="115"/>
                  </a:lnTo>
                  <a:lnTo>
                    <a:pt x="1957" y="110"/>
                  </a:lnTo>
                  <a:lnTo>
                    <a:pt x="1946" y="108"/>
                  </a:lnTo>
                  <a:lnTo>
                    <a:pt x="1934" y="104"/>
                  </a:lnTo>
                  <a:lnTo>
                    <a:pt x="1924" y="99"/>
                  </a:lnTo>
                  <a:lnTo>
                    <a:pt x="1914" y="91"/>
                  </a:lnTo>
                  <a:lnTo>
                    <a:pt x="1902" y="82"/>
                  </a:lnTo>
                  <a:lnTo>
                    <a:pt x="1891" y="73"/>
                  </a:lnTo>
                  <a:lnTo>
                    <a:pt x="1875" y="64"/>
                  </a:lnTo>
                  <a:lnTo>
                    <a:pt x="1855" y="57"/>
                  </a:lnTo>
                  <a:lnTo>
                    <a:pt x="1832" y="50"/>
                  </a:lnTo>
                  <a:lnTo>
                    <a:pt x="1812" y="45"/>
                  </a:lnTo>
                  <a:lnTo>
                    <a:pt x="1795" y="38"/>
                  </a:lnTo>
                  <a:lnTo>
                    <a:pt x="1779" y="30"/>
                  </a:lnTo>
                  <a:lnTo>
                    <a:pt x="1764" y="21"/>
                  </a:lnTo>
                  <a:lnTo>
                    <a:pt x="1748" y="12"/>
                  </a:lnTo>
                  <a:lnTo>
                    <a:pt x="1734" y="7"/>
                  </a:lnTo>
                  <a:lnTo>
                    <a:pt x="1720" y="2"/>
                  </a:lnTo>
                  <a:lnTo>
                    <a:pt x="1705" y="0"/>
                  </a:lnTo>
                  <a:lnTo>
                    <a:pt x="1697" y="0"/>
                  </a:lnTo>
                  <a:lnTo>
                    <a:pt x="1689" y="2"/>
                  </a:lnTo>
                  <a:lnTo>
                    <a:pt x="1681" y="3"/>
                  </a:lnTo>
                  <a:lnTo>
                    <a:pt x="1673" y="7"/>
                  </a:lnTo>
                  <a:lnTo>
                    <a:pt x="1656" y="17"/>
                  </a:lnTo>
                  <a:lnTo>
                    <a:pt x="1644" y="30"/>
                  </a:lnTo>
                  <a:lnTo>
                    <a:pt x="1636" y="40"/>
                  </a:lnTo>
                  <a:lnTo>
                    <a:pt x="1634" y="50"/>
                  </a:lnTo>
                  <a:lnTo>
                    <a:pt x="1634" y="61"/>
                  </a:lnTo>
                  <a:lnTo>
                    <a:pt x="1634" y="71"/>
                  </a:lnTo>
                  <a:lnTo>
                    <a:pt x="1634" y="84"/>
                  </a:lnTo>
                  <a:lnTo>
                    <a:pt x="1634" y="94"/>
                  </a:lnTo>
                  <a:lnTo>
                    <a:pt x="1630" y="111"/>
                  </a:lnTo>
                  <a:lnTo>
                    <a:pt x="1625" y="120"/>
                  </a:lnTo>
                  <a:lnTo>
                    <a:pt x="1615" y="120"/>
                  </a:lnTo>
                  <a:lnTo>
                    <a:pt x="1597" y="111"/>
                  </a:lnTo>
                  <a:lnTo>
                    <a:pt x="1585" y="106"/>
                  </a:lnTo>
                  <a:lnTo>
                    <a:pt x="1574" y="104"/>
                  </a:lnTo>
                  <a:lnTo>
                    <a:pt x="1560" y="106"/>
                  </a:lnTo>
                  <a:lnTo>
                    <a:pt x="1546" y="110"/>
                  </a:lnTo>
                  <a:lnTo>
                    <a:pt x="1535" y="117"/>
                  </a:lnTo>
                  <a:lnTo>
                    <a:pt x="1525" y="124"/>
                  </a:lnTo>
                  <a:lnTo>
                    <a:pt x="1517" y="132"/>
                  </a:lnTo>
                  <a:lnTo>
                    <a:pt x="1515" y="141"/>
                  </a:lnTo>
                  <a:lnTo>
                    <a:pt x="1515" y="157"/>
                  </a:lnTo>
                  <a:lnTo>
                    <a:pt x="1513" y="171"/>
                  </a:lnTo>
                  <a:lnTo>
                    <a:pt x="1503" y="178"/>
                  </a:lnTo>
                  <a:lnTo>
                    <a:pt x="1482" y="179"/>
                  </a:lnTo>
                  <a:lnTo>
                    <a:pt x="1470" y="179"/>
                  </a:lnTo>
                  <a:lnTo>
                    <a:pt x="1460" y="181"/>
                  </a:lnTo>
                  <a:lnTo>
                    <a:pt x="1454" y="186"/>
                  </a:lnTo>
                  <a:lnTo>
                    <a:pt x="1448" y="191"/>
                  </a:lnTo>
                  <a:lnTo>
                    <a:pt x="1441" y="197"/>
                  </a:lnTo>
                  <a:lnTo>
                    <a:pt x="1435" y="202"/>
                  </a:lnTo>
                  <a:lnTo>
                    <a:pt x="1425" y="205"/>
                  </a:lnTo>
                  <a:lnTo>
                    <a:pt x="1413" y="207"/>
                  </a:lnTo>
                  <a:lnTo>
                    <a:pt x="1400" y="209"/>
                  </a:lnTo>
                  <a:lnTo>
                    <a:pt x="1388" y="211"/>
                  </a:lnTo>
                  <a:lnTo>
                    <a:pt x="1374" y="216"/>
                  </a:lnTo>
                  <a:lnTo>
                    <a:pt x="1362" y="221"/>
                  </a:lnTo>
                  <a:lnTo>
                    <a:pt x="1351" y="226"/>
                  </a:lnTo>
                  <a:lnTo>
                    <a:pt x="1337" y="230"/>
                  </a:lnTo>
                  <a:lnTo>
                    <a:pt x="1325" y="233"/>
                  </a:lnTo>
                  <a:lnTo>
                    <a:pt x="1311" y="235"/>
                  </a:lnTo>
                  <a:lnTo>
                    <a:pt x="1298" y="237"/>
                  </a:lnTo>
                  <a:lnTo>
                    <a:pt x="1288" y="242"/>
                  </a:lnTo>
                  <a:lnTo>
                    <a:pt x="1278" y="249"/>
                  </a:lnTo>
                  <a:lnTo>
                    <a:pt x="1270" y="256"/>
                  </a:lnTo>
                  <a:lnTo>
                    <a:pt x="1265" y="266"/>
                  </a:lnTo>
                  <a:lnTo>
                    <a:pt x="1259" y="275"/>
                  </a:lnTo>
                  <a:lnTo>
                    <a:pt x="1255" y="284"/>
                  </a:lnTo>
                  <a:lnTo>
                    <a:pt x="1253" y="292"/>
                  </a:lnTo>
                  <a:lnTo>
                    <a:pt x="1249" y="312"/>
                  </a:lnTo>
                  <a:lnTo>
                    <a:pt x="1243" y="334"/>
                  </a:lnTo>
                  <a:lnTo>
                    <a:pt x="1243" y="359"/>
                  </a:lnTo>
                  <a:lnTo>
                    <a:pt x="1253" y="378"/>
                  </a:lnTo>
                  <a:lnTo>
                    <a:pt x="1270" y="390"/>
                  </a:lnTo>
                  <a:lnTo>
                    <a:pt x="1286" y="402"/>
                  </a:lnTo>
                  <a:lnTo>
                    <a:pt x="1294" y="416"/>
                  </a:lnTo>
                  <a:lnTo>
                    <a:pt x="1286" y="439"/>
                  </a:lnTo>
                  <a:lnTo>
                    <a:pt x="1278" y="468"/>
                  </a:lnTo>
                  <a:lnTo>
                    <a:pt x="1280" y="494"/>
                  </a:lnTo>
                  <a:lnTo>
                    <a:pt x="1276" y="517"/>
                  </a:lnTo>
                  <a:lnTo>
                    <a:pt x="1253" y="529"/>
                  </a:lnTo>
                  <a:lnTo>
                    <a:pt x="1233" y="534"/>
                  </a:lnTo>
                  <a:lnTo>
                    <a:pt x="1212" y="540"/>
                  </a:lnTo>
                  <a:lnTo>
                    <a:pt x="1190" y="545"/>
                  </a:lnTo>
                  <a:lnTo>
                    <a:pt x="1167" y="552"/>
                  </a:lnTo>
                  <a:lnTo>
                    <a:pt x="1145" y="561"/>
                  </a:lnTo>
                  <a:lnTo>
                    <a:pt x="1126" y="569"/>
                  </a:lnTo>
                  <a:lnTo>
                    <a:pt x="1106" y="578"/>
                  </a:lnTo>
                  <a:lnTo>
                    <a:pt x="1092" y="587"/>
                  </a:lnTo>
                  <a:lnTo>
                    <a:pt x="1079" y="595"/>
                  </a:lnTo>
                  <a:lnTo>
                    <a:pt x="1061" y="604"/>
                  </a:lnTo>
                  <a:lnTo>
                    <a:pt x="1043" y="613"/>
                  </a:lnTo>
                  <a:lnTo>
                    <a:pt x="1028" y="621"/>
                  </a:lnTo>
                  <a:lnTo>
                    <a:pt x="1014" y="632"/>
                  </a:lnTo>
                  <a:lnTo>
                    <a:pt x="1006" y="641"/>
                  </a:lnTo>
                  <a:lnTo>
                    <a:pt x="1006" y="649"/>
                  </a:lnTo>
                  <a:lnTo>
                    <a:pt x="1014" y="658"/>
                  </a:lnTo>
                  <a:lnTo>
                    <a:pt x="1028" y="665"/>
                  </a:lnTo>
                  <a:lnTo>
                    <a:pt x="1041" y="669"/>
                  </a:lnTo>
                  <a:lnTo>
                    <a:pt x="1055" y="672"/>
                  </a:lnTo>
                  <a:lnTo>
                    <a:pt x="1065" y="674"/>
                  </a:lnTo>
                  <a:lnTo>
                    <a:pt x="1071" y="677"/>
                  </a:lnTo>
                  <a:lnTo>
                    <a:pt x="1073" y="682"/>
                  </a:lnTo>
                  <a:lnTo>
                    <a:pt x="1067" y="691"/>
                  </a:lnTo>
                  <a:lnTo>
                    <a:pt x="1055" y="705"/>
                  </a:lnTo>
                  <a:lnTo>
                    <a:pt x="1036" y="735"/>
                  </a:lnTo>
                  <a:lnTo>
                    <a:pt x="1036" y="756"/>
                  </a:lnTo>
                  <a:lnTo>
                    <a:pt x="1045" y="773"/>
                  </a:lnTo>
                  <a:lnTo>
                    <a:pt x="1055" y="785"/>
                  </a:lnTo>
                  <a:lnTo>
                    <a:pt x="1059" y="796"/>
                  </a:lnTo>
                  <a:lnTo>
                    <a:pt x="1055" y="806"/>
                  </a:lnTo>
                  <a:lnTo>
                    <a:pt x="1043" y="813"/>
                  </a:lnTo>
                  <a:lnTo>
                    <a:pt x="1024" y="815"/>
                  </a:lnTo>
                  <a:lnTo>
                    <a:pt x="1012" y="815"/>
                  </a:lnTo>
                  <a:lnTo>
                    <a:pt x="1000" y="815"/>
                  </a:lnTo>
                  <a:lnTo>
                    <a:pt x="991" y="815"/>
                  </a:lnTo>
                  <a:lnTo>
                    <a:pt x="981" y="815"/>
                  </a:lnTo>
                  <a:lnTo>
                    <a:pt x="973" y="813"/>
                  </a:lnTo>
                  <a:lnTo>
                    <a:pt x="965" y="811"/>
                  </a:lnTo>
                  <a:lnTo>
                    <a:pt x="959" y="808"/>
                  </a:lnTo>
                  <a:lnTo>
                    <a:pt x="955" y="801"/>
                  </a:lnTo>
                  <a:lnTo>
                    <a:pt x="949" y="794"/>
                  </a:lnTo>
                  <a:lnTo>
                    <a:pt x="942" y="789"/>
                  </a:lnTo>
                  <a:lnTo>
                    <a:pt x="932" y="785"/>
                  </a:lnTo>
                  <a:lnTo>
                    <a:pt x="922" y="782"/>
                  </a:lnTo>
                  <a:lnTo>
                    <a:pt x="912" y="780"/>
                  </a:lnTo>
                  <a:lnTo>
                    <a:pt x="904" y="778"/>
                  </a:lnTo>
                  <a:lnTo>
                    <a:pt x="899" y="776"/>
                  </a:lnTo>
                  <a:lnTo>
                    <a:pt x="897" y="776"/>
                  </a:lnTo>
                  <a:lnTo>
                    <a:pt x="895" y="775"/>
                  </a:lnTo>
                  <a:lnTo>
                    <a:pt x="891" y="773"/>
                  </a:lnTo>
                  <a:lnTo>
                    <a:pt x="883" y="769"/>
                  </a:lnTo>
                  <a:lnTo>
                    <a:pt x="875" y="768"/>
                  </a:lnTo>
                  <a:lnTo>
                    <a:pt x="865" y="766"/>
                  </a:lnTo>
                  <a:lnTo>
                    <a:pt x="856" y="766"/>
                  </a:lnTo>
                  <a:lnTo>
                    <a:pt x="846" y="769"/>
                  </a:lnTo>
                  <a:lnTo>
                    <a:pt x="838" y="776"/>
                  </a:lnTo>
                  <a:lnTo>
                    <a:pt x="830" y="785"/>
                  </a:lnTo>
                  <a:lnTo>
                    <a:pt x="822" y="790"/>
                  </a:lnTo>
                  <a:lnTo>
                    <a:pt x="812" y="794"/>
                  </a:lnTo>
                  <a:lnTo>
                    <a:pt x="805" y="796"/>
                  </a:lnTo>
                  <a:lnTo>
                    <a:pt x="795" y="794"/>
                  </a:lnTo>
                  <a:lnTo>
                    <a:pt x="785" y="789"/>
                  </a:lnTo>
                  <a:lnTo>
                    <a:pt x="775" y="782"/>
                  </a:lnTo>
                  <a:lnTo>
                    <a:pt x="764" y="771"/>
                  </a:lnTo>
                  <a:lnTo>
                    <a:pt x="752" y="759"/>
                  </a:lnTo>
                  <a:lnTo>
                    <a:pt x="742" y="749"/>
                  </a:lnTo>
                  <a:lnTo>
                    <a:pt x="732" y="740"/>
                  </a:lnTo>
                  <a:lnTo>
                    <a:pt x="724" y="731"/>
                  </a:lnTo>
                  <a:lnTo>
                    <a:pt x="717" y="724"/>
                  </a:lnTo>
                  <a:lnTo>
                    <a:pt x="709" y="719"/>
                  </a:lnTo>
                  <a:lnTo>
                    <a:pt x="701" y="714"/>
                  </a:lnTo>
                  <a:lnTo>
                    <a:pt x="693" y="710"/>
                  </a:lnTo>
                  <a:lnTo>
                    <a:pt x="683" y="703"/>
                  </a:lnTo>
                  <a:lnTo>
                    <a:pt x="679" y="695"/>
                  </a:lnTo>
                  <a:lnTo>
                    <a:pt x="681" y="684"/>
                  </a:lnTo>
                  <a:lnTo>
                    <a:pt x="683" y="672"/>
                  </a:lnTo>
                  <a:lnTo>
                    <a:pt x="677" y="656"/>
                  </a:lnTo>
                  <a:lnTo>
                    <a:pt x="664" y="642"/>
                  </a:lnTo>
                  <a:lnTo>
                    <a:pt x="646" y="635"/>
                  </a:lnTo>
                  <a:lnTo>
                    <a:pt x="629" y="639"/>
                  </a:lnTo>
                  <a:lnTo>
                    <a:pt x="615" y="653"/>
                  </a:lnTo>
                  <a:lnTo>
                    <a:pt x="605" y="669"/>
                  </a:lnTo>
                  <a:lnTo>
                    <a:pt x="595" y="686"/>
                  </a:lnTo>
                  <a:lnTo>
                    <a:pt x="582" y="700"/>
                  </a:lnTo>
                  <a:lnTo>
                    <a:pt x="572" y="716"/>
                  </a:lnTo>
                  <a:lnTo>
                    <a:pt x="572" y="738"/>
                  </a:lnTo>
                  <a:lnTo>
                    <a:pt x="570" y="759"/>
                  </a:lnTo>
                  <a:lnTo>
                    <a:pt x="560" y="771"/>
                  </a:lnTo>
                  <a:lnTo>
                    <a:pt x="552" y="775"/>
                  </a:lnTo>
                  <a:lnTo>
                    <a:pt x="544" y="776"/>
                  </a:lnTo>
                  <a:lnTo>
                    <a:pt x="537" y="776"/>
                  </a:lnTo>
                  <a:lnTo>
                    <a:pt x="529" y="776"/>
                  </a:lnTo>
                  <a:lnTo>
                    <a:pt x="521" y="775"/>
                  </a:lnTo>
                  <a:lnTo>
                    <a:pt x="513" y="773"/>
                  </a:lnTo>
                  <a:lnTo>
                    <a:pt x="503" y="771"/>
                  </a:lnTo>
                  <a:lnTo>
                    <a:pt x="492" y="768"/>
                  </a:lnTo>
                  <a:lnTo>
                    <a:pt x="478" y="764"/>
                  </a:lnTo>
                  <a:lnTo>
                    <a:pt x="460" y="763"/>
                  </a:lnTo>
                  <a:lnTo>
                    <a:pt x="443" y="763"/>
                  </a:lnTo>
                  <a:lnTo>
                    <a:pt x="425" y="764"/>
                  </a:lnTo>
                  <a:lnTo>
                    <a:pt x="409" y="764"/>
                  </a:lnTo>
                  <a:lnTo>
                    <a:pt x="396" y="766"/>
                  </a:lnTo>
                  <a:lnTo>
                    <a:pt x="388" y="768"/>
                  </a:lnTo>
                  <a:lnTo>
                    <a:pt x="384" y="768"/>
                  </a:lnTo>
                  <a:lnTo>
                    <a:pt x="382" y="769"/>
                  </a:lnTo>
                  <a:lnTo>
                    <a:pt x="376" y="773"/>
                  </a:lnTo>
                  <a:lnTo>
                    <a:pt x="364" y="773"/>
                  </a:lnTo>
                  <a:lnTo>
                    <a:pt x="347" y="763"/>
                  </a:lnTo>
                  <a:lnTo>
                    <a:pt x="335" y="756"/>
                  </a:lnTo>
                  <a:lnTo>
                    <a:pt x="321" y="750"/>
                  </a:lnTo>
                  <a:lnTo>
                    <a:pt x="308" y="747"/>
                  </a:lnTo>
                  <a:lnTo>
                    <a:pt x="294" y="749"/>
                  </a:lnTo>
                  <a:lnTo>
                    <a:pt x="280" y="750"/>
                  </a:lnTo>
                  <a:lnTo>
                    <a:pt x="270" y="757"/>
                  </a:lnTo>
                  <a:lnTo>
                    <a:pt x="263" y="766"/>
                  </a:lnTo>
                  <a:lnTo>
                    <a:pt x="261" y="776"/>
                  </a:lnTo>
                  <a:lnTo>
                    <a:pt x="259" y="789"/>
                  </a:lnTo>
                  <a:lnTo>
                    <a:pt x="257" y="799"/>
                  </a:lnTo>
                  <a:lnTo>
                    <a:pt x="251" y="808"/>
                  </a:lnTo>
                  <a:lnTo>
                    <a:pt x="245" y="813"/>
                  </a:lnTo>
                  <a:lnTo>
                    <a:pt x="235" y="816"/>
                  </a:lnTo>
                  <a:lnTo>
                    <a:pt x="223" y="815"/>
                  </a:lnTo>
                  <a:lnTo>
                    <a:pt x="208" y="811"/>
                  </a:lnTo>
                  <a:lnTo>
                    <a:pt x="192" y="801"/>
                  </a:lnTo>
                  <a:lnTo>
                    <a:pt x="175" y="790"/>
                  </a:lnTo>
                  <a:lnTo>
                    <a:pt x="157" y="783"/>
                  </a:lnTo>
                  <a:lnTo>
                    <a:pt x="141" y="780"/>
                  </a:lnTo>
                  <a:lnTo>
                    <a:pt x="126" y="778"/>
                  </a:lnTo>
                  <a:lnTo>
                    <a:pt x="112" y="778"/>
                  </a:lnTo>
                  <a:lnTo>
                    <a:pt x="96" y="780"/>
                  </a:lnTo>
                  <a:lnTo>
                    <a:pt x="83" y="782"/>
                  </a:lnTo>
                  <a:lnTo>
                    <a:pt x="69" y="782"/>
                  </a:lnTo>
                  <a:lnTo>
                    <a:pt x="55" y="782"/>
                  </a:lnTo>
                  <a:lnTo>
                    <a:pt x="43" y="782"/>
                  </a:lnTo>
                  <a:lnTo>
                    <a:pt x="32" y="782"/>
                  </a:lnTo>
                  <a:lnTo>
                    <a:pt x="20" y="782"/>
                  </a:lnTo>
                  <a:lnTo>
                    <a:pt x="12" y="782"/>
                  </a:lnTo>
                  <a:lnTo>
                    <a:pt x="6" y="782"/>
                  </a:lnTo>
                  <a:lnTo>
                    <a:pt x="2" y="782"/>
                  </a:lnTo>
                  <a:lnTo>
                    <a:pt x="0" y="782"/>
                  </a:lnTo>
                  <a:lnTo>
                    <a:pt x="2" y="794"/>
                  </a:lnTo>
                  <a:lnTo>
                    <a:pt x="8" y="820"/>
                  </a:lnTo>
                  <a:lnTo>
                    <a:pt x="16" y="851"/>
                  </a:lnTo>
                  <a:lnTo>
                    <a:pt x="22" y="876"/>
                  </a:lnTo>
                  <a:lnTo>
                    <a:pt x="28" y="893"/>
                  </a:lnTo>
                  <a:lnTo>
                    <a:pt x="36" y="909"/>
                  </a:lnTo>
                  <a:lnTo>
                    <a:pt x="41" y="924"/>
                  </a:lnTo>
                  <a:lnTo>
                    <a:pt x="43" y="938"/>
                  </a:lnTo>
                  <a:lnTo>
                    <a:pt x="40" y="961"/>
                  </a:lnTo>
                  <a:lnTo>
                    <a:pt x="38" y="994"/>
                  </a:lnTo>
                  <a:lnTo>
                    <a:pt x="40" y="1032"/>
                  </a:lnTo>
                  <a:lnTo>
                    <a:pt x="47" y="1065"/>
                  </a:lnTo>
                  <a:lnTo>
                    <a:pt x="53" y="1079"/>
                  </a:lnTo>
                  <a:lnTo>
                    <a:pt x="61" y="1095"/>
                  </a:lnTo>
                  <a:lnTo>
                    <a:pt x="71" y="1111"/>
                  </a:lnTo>
                  <a:lnTo>
                    <a:pt x="81" y="1125"/>
                  </a:lnTo>
                  <a:lnTo>
                    <a:pt x="88" y="1137"/>
                  </a:lnTo>
                  <a:lnTo>
                    <a:pt x="98" y="1149"/>
                  </a:lnTo>
                  <a:lnTo>
                    <a:pt x="106" y="1158"/>
                  </a:lnTo>
                  <a:lnTo>
                    <a:pt x="112" y="1165"/>
                  </a:lnTo>
                  <a:lnTo>
                    <a:pt x="124" y="1175"/>
                  </a:lnTo>
                  <a:lnTo>
                    <a:pt x="139" y="1186"/>
                  </a:lnTo>
                  <a:lnTo>
                    <a:pt x="153" y="1203"/>
                  </a:lnTo>
                  <a:lnTo>
                    <a:pt x="165" y="1236"/>
                  </a:lnTo>
                  <a:lnTo>
                    <a:pt x="171" y="1257"/>
                  </a:lnTo>
                  <a:lnTo>
                    <a:pt x="178" y="1274"/>
                  </a:lnTo>
                  <a:lnTo>
                    <a:pt x="184" y="1288"/>
                  </a:lnTo>
                  <a:lnTo>
                    <a:pt x="192" y="1300"/>
                  </a:lnTo>
                  <a:lnTo>
                    <a:pt x="200" y="1311"/>
                  </a:lnTo>
                  <a:lnTo>
                    <a:pt x="208" y="1318"/>
                  </a:lnTo>
                  <a:lnTo>
                    <a:pt x="216" y="1323"/>
                  </a:lnTo>
                  <a:lnTo>
                    <a:pt x="223" y="1327"/>
                  </a:lnTo>
                  <a:lnTo>
                    <a:pt x="235" y="1325"/>
                  </a:lnTo>
                  <a:lnTo>
                    <a:pt x="241" y="1316"/>
                  </a:lnTo>
                  <a:lnTo>
                    <a:pt x="247" y="1313"/>
                  </a:lnTo>
                  <a:lnTo>
                    <a:pt x="261" y="1318"/>
                  </a:lnTo>
                  <a:lnTo>
                    <a:pt x="276" y="1318"/>
                  </a:lnTo>
                  <a:lnTo>
                    <a:pt x="284" y="1295"/>
                  </a:lnTo>
                  <a:lnTo>
                    <a:pt x="292" y="1262"/>
                  </a:lnTo>
                  <a:lnTo>
                    <a:pt x="304" y="1233"/>
                  </a:lnTo>
                  <a:lnTo>
                    <a:pt x="317" y="1213"/>
                  </a:lnTo>
                  <a:lnTo>
                    <a:pt x="329" y="1201"/>
                  </a:lnTo>
                  <a:lnTo>
                    <a:pt x="341" y="1198"/>
                  </a:lnTo>
                  <a:lnTo>
                    <a:pt x="357" y="1199"/>
                  </a:lnTo>
                  <a:lnTo>
                    <a:pt x="374" y="1196"/>
                  </a:lnTo>
                  <a:lnTo>
                    <a:pt x="384" y="1184"/>
                  </a:lnTo>
                  <a:lnTo>
                    <a:pt x="388" y="1163"/>
                  </a:lnTo>
                  <a:lnTo>
                    <a:pt x="390" y="1137"/>
                  </a:lnTo>
                  <a:lnTo>
                    <a:pt x="392" y="1111"/>
                  </a:lnTo>
                  <a:lnTo>
                    <a:pt x="400" y="1088"/>
                  </a:lnTo>
                  <a:lnTo>
                    <a:pt x="411" y="1069"/>
                  </a:lnTo>
                  <a:lnTo>
                    <a:pt x="427" y="1051"/>
                  </a:lnTo>
                  <a:lnTo>
                    <a:pt x="439" y="1034"/>
                  </a:lnTo>
                  <a:lnTo>
                    <a:pt x="445" y="1015"/>
                  </a:lnTo>
                  <a:lnTo>
                    <a:pt x="450" y="992"/>
                  </a:lnTo>
                  <a:lnTo>
                    <a:pt x="458" y="961"/>
                  </a:lnTo>
                  <a:lnTo>
                    <a:pt x="464" y="945"/>
                  </a:lnTo>
                  <a:lnTo>
                    <a:pt x="470" y="931"/>
                  </a:lnTo>
                  <a:lnTo>
                    <a:pt x="476" y="921"/>
                  </a:lnTo>
                  <a:lnTo>
                    <a:pt x="484" y="914"/>
                  </a:lnTo>
                  <a:lnTo>
                    <a:pt x="494" y="910"/>
                  </a:lnTo>
                  <a:lnTo>
                    <a:pt x="505" y="910"/>
                  </a:lnTo>
                  <a:lnTo>
                    <a:pt x="521" y="914"/>
                  </a:lnTo>
                  <a:lnTo>
                    <a:pt x="539" y="923"/>
                  </a:lnTo>
                  <a:lnTo>
                    <a:pt x="558" y="933"/>
                  </a:lnTo>
                  <a:lnTo>
                    <a:pt x="580" y="945"/>
                  </a:lnTo>
                  <a:lnTo>
                    <a:pt x="603" y="956"/>
                  </a:lnTo>
                  <a:lnTo>
                    <a:pt x="625" y="968"/>
                  </a:lnTo>
                  <a:lnTo>
                    <a:pt x="644" y="980"/>
                  </a:lnTo>
                  <a:lnTo>
                    <a:pt x="664" y="994"/>
                  </a:lnTo>
                  <a:lnTo>
                    <a:pt x="679" y="1008"/>
                  </a:lnTo>
                  <a:lnTo>
                    <a:pt x="693" y="1024"/>
                  </a:lnTo>
                  <a:lnTo>
                    <a:pt x="705" y="1039"/>
                  </a:lnTo>
                  <a:lnTo>
                    <a:pt x="719" y="1053"/>
                  </a:lnTo>
                  <a:lnTo>
                    <a:pt x="732" y="1065"/>
                  </a:lnTo>
                  <a:lnTo>
                    <a:pt x="746" y="1076"/>
                  </a:lnTo>
                  <a:lnTo>
                    <a:pt x="760" y="1085"/>
                  </a:lnTo>
                  <a:lnTo>
                    <a:pt x="771" y="1092"/>
                  </a:lnTo>
                  <a:lnTo>
                    <a:pt x="783" y="1097"/>
                  </a:lnTo>
                  <a:lnTo>
                    <a:pt x="795" y="1099"/>
                  </a:lnTo>
                  <a:lnTo>
                    <a:pt x="811" y="1112"/>
                  </a:lnTo>
                  <a:lnTo>
                    <a:pt x="818" y="1140"/>
                  </a:lnTo>
                  <a:lnTo>
                    <a:pt x="824" y="1173"/>
                  </a:lnTo>
                  <a:lnTo>
                    <a:pt x="832" y="1203"/>
                  </a:lnTo>
                  <a:lnTo>
                    <a:pt x="836" y="1229"/>
                  </a:lnTo>
                  <a:lnTo>
                    <a:pt x="828" y="1262"/>
                  </a:lnTo>
                  <a:lnTo>
                    <a:pt x="818" y="1306"/>
                  </a:lnTo>
                  <a:lnTo>
                    <a:pt x="816" y="1365"/>
                  </a:lnTo>
                  <a:lnTo>
                    <a:pt x="822" y="1398"/>
                  </a:lnTo>
                  <a:lnTo>
                    <a:pt x="832" y="1426"/>
                  </a:lnTo>
                  <a:lnTo>
                    <a:pt x="848" y="1454"/>
                  </a:lnTo>
                  <a:lnTo>
                    <a:pt x="867" y="1478"/>
                  </a:lnTo>
                  <a:lnTo>
                    <a:pt x="889" y="1502"/>
                  </a:lnTo>
                  <a:lnTo>
                    <a:pt x="912" y="1527"/>
                  </a:lnTo>
                  <a:lnTo>
                    <a:pt x="936" y="1549"/>
                  </a:lnTo>
                  <a:lnTo>
                    <a:pt x="959" y="1574"/>
                  </a:lnTo>
                  <a:lnTo>
                    <a:pt x="987" y="1600"/>
                  </a:lnTo>
                  <a:lnTo>
                    <a:pt x="1018" y="1626"/>
                  </a:lnTo>
                  <a:lnTo>
                    <a:pt x="1051" y="1652"/>
                  </a:lnTo>
                  <a:lnTo>
                    <a:pt x="1083" y="1678"/>
                  </a:lnTo>
                  <a:lnTo>
                    <a:pt x="1112" y="1701"/>
                  </a:lnTo>
                  <a:lnTo>
                    <a:pt x="1133" y="1720"/>
                  </a:lnTo>
                  <a:lnTo>
                    <a:pt x="1147" y="1732"/>
                  </a:lnTo>
                  <a:lnTo>
                    <a:pt x="1147" y="1737"/>
                  </a:lnTo>
                  <a:lnTo>
                    <a:pt x="1139" y="1737"/>
                  </a:lnTo>
                  <a:lnTo>
                    <a:pt x="1128" y="1734"/>
                  </a:lnTo>
                  <a:lnTo>
                    <a:pt x="1112" y="1729"/>
                  </a:lnTo>
                  <a:lnTo>
                    <a:pt x="1094" y="1722"/>
                  </a:lnTo>
                  <a:lnTo>
                    <a:pt x="1079" y="1717"/>
                  </a:lnTo>
                  <a:lnTo>
                    <a:pt x="1061" y="1713"/>
                  </a:lnTo>
                  <a:lnTo>
                    <a:pt x="1047" y="1713"/>
                  </a:lnTo>
                  <a:lnTo>
                    <a:pt x="1036" y="1718"/>
                  </a:lnTo>
                  <a:lnTo>
                    <a:pt x="1020" y="1732"/>
                  </a:lnTo>
                  <a:lnTo>
                    <a:pt x="1012" y="1743"/>
                  </a:lnTo>
                  <a:lnTo>
                    <a:pt x="1004" y="1748"/>
                  </a:lnTo>
                  <a:lnTo>
                    <a:pt x="993" y="1743"/>
                  </a:lnTo>
                  <a:lnTo>
                    <a:pt x="975" y="1732"/>
                  </a:lnTo>
                  <a:lnTo>
                    <a:pt x="959" y="1727"/>
                  </a:lnTo>
                  <a:lnTo>
                    <a:pt x="951" y="1730"/>
                  </a:lnTo>
                  <a:lnTo>
                    <a:pt x="955" y="1748"/>
                  </a:lnTo>
                  <a:lnTo>
                    <a:pt x="961" y="1760"/>
                  </a:lnTo>
                  <a:lnTo>
                    <a:pt x="965" y="1772"/>
                  </a:lnTo>
                  <a:lnTo>
                    <a:pt x="971" y="1786"/>
                  </a:lnTo>
                  <a:lnTo>
                    <a:pt x="977" y="1800"/>
                  </a:lnTo>
                  <a:lnTo>
                    <a:pt x="985" y="1817"/>
                  </a:lnTo>
                  <a:lnTo>
                    <a:pt x="996" y="1833"/>
                  </a:lnTo>
                  <a:lnTo>
                    <a:pt x="1010" y="1854"/>
                  </a:lnTo>
                  <a:lnTo>
                    <a:pt x="1030" y="1875"/>
                  </a:lnTo>
                  <a:lnTo>
                    <a:pt x="1053" y="1898"/>
                  </a:lnTo>
                  <a:lnTo>
                    <a:pt x="1077" y="1920"/>
                  </a:lnTo>
                  <a:lnTo>
                    <a:pt x="1102" y="1941"/>
                  </a:lnTo>
                  <a:lnTo>
                    <a:pt x="1126" y="1962"/>
                  </a:lnTo>
                  <a:lnTo>
                    <a:pt x="1149" y="1981"/>
                  </a:lnTo>
                  <a:lnTo>
                    <a:pt x="1171" y="2000"/>
                  </a:lnTo>
                  <a:lnTo>
                    <a:pt x="1190" y="2019"/>
                  </a:lnTo>
                  <a:lnTo>
                    <a:pt x="1206" y="2037"/>
                  </a:lnTo>
                  <a:lnTo>
                    <a:pt x="1225" y="2066"/>
                  </a:lnTo>
                  <a:lnTo>
                    <a:pt x="1233" y="2087"/>
                  </a:lnTo>
                  <a:lnTo>
                    <a:pt x="1239" y="2100"/>
                  </a:lnTo>
                  <a:lnTo>
                    <a:pt x="1253" y="2103"/>
                  </a:lnTo>
                  <a:lnTo>
                    <a:pt x="1268" y="2103"/>
                  </a:lnTo>
                  <a:lnTo>
                    <a:pt x="1278" y="2103"/>
                  </a:lnTo>
                  <a:lnTo>
                    <a:pt x="1286" y="2105"/>
                  </a:lnTo>
                  <a:lnTo>
                    <a:pt x="1302" y="2113"/>
                  </a:lnTo>
                  <a:lnTo>
                    <a:pt x="1311" y="2119"/>
                  </a:lnTo>
                  <a:lnTo>
                    <a:pt x="1321" y="2122"/>
                  </a:lnTo>
                  <a:lnTo>
                    <a:pt x="1333" y="2127"/>
                  </a:lnTo>
                  <a:lnTo>
                    <a:pt x="1345" y="2131"/>
                  </a:lnTo>
                  <a:lnTo>
                    <a:pt x="1355" y="2134"/>
                  </a:lnTo>
                  <a:lnTo>
                    <a:pt x="1366" y="2136"/>
                  </a:lnTo>
                  <a:lnTo>
                    <a:pt x="1376" y="2140"/>
                  </a:lnTo>
                  <a:lnTo>
                    <a:pt x="1386" y="2141"/>
                  </a:lnTo>
                  <a:lnTo>
                    <a:pt x="1403" y="2148"/>
                  </a:lnTo>
                  <a:lnTo>
                    <a:pt x="1417" y="2160"/>
                  </a:lnTo>
                  <a:lnTo>
                    <a:pt x="1427" y="2178"/>
                  </a:lnTo>
                  <a:lnTo>
                    <a:pt x="1429" y="2202"/>
                  </a:lnTo>
                  <a:lnTo>
                    <a:pt x="1427" y="2232"/>
                  </a:lnTo>
                  <a:lnTo>
                    <a:pt x="1427" y="2261"/>
                  </a:lnTo>
                  <a:lnTo>
                    <a:pt x="1437" y="2289"/>
                  </a:lnTo>
                  <a:lnTo>
                    <a:pt x="1462" y="2312"/>
                  </a:lnTo>
                  <a:lnTo>
                    <a:pt x="1480" y="2321"/>
                  </a:lnTo>
                  <a:lnTo>
                    <a:pt x="1497" y="2326"/>
                  </a:lnTo>
                  <a:lnTo>
                    <a:pt x="1515" y="2329"/>
                  </a:lnTo>
                  <a:lnTo>
                    <a:pt x="1533" y="2331"/>
                  </a:lnTo>
                  <a:lnTo>
                    <a:pt x="1552" y="2329"/>
                  </a:lnTo>
                  <a:lnTo>
                    <a:pt x="1574" y="2324"/>
                  </a:lnTo>
                  <a:lnTo>
                    <a:pt x="1599" y="2317"/>
                  </a:lnTo>
                  <a:lnTo>
                    <a:pt x="1625" y="2307"/>
                  </a:lnTo>
                  <a:lnTo>
                    <a:pt x="1652" y="2296"/>
                  </a:lnTo>
                  <a:lnTo>
                    <a:pt x="1681" y="2291"/>
                  </a:lnTo>
                  <a:lnTo>
                    <a:pt x="1707" y="2288"/>
                  </a:lnTo>
                  <a:lnTo>
                    <a:pt x="1728" y="2289"/>
                  </a:lnTo>
                  <a:lnTo>
                    <a:pt x="1746" y="2291"/>
                  </a:lnTo>
                  <a:lnTo>
                    <a:pt x="1756" y="2294"/>
                  </a:lnTo>
                  <a:lnTo>
                    <a:pt x="1760" y="2300"/>
                  </a:lnTo>
                  <a:lnTo>
                    <a:pt x="1752" y="2303"/>
                  </a:lnTo>
                  <a:lnTo>
                    <a:pt x="1736" y="2308"/>
                  </a:lnTo>
                  <a:lnTo>
                    <a:pt x="1734" y="2314"/>
                  </a:lnTo>
                  <a:lnTo>
                    <a:pt x="1746" y="2315"/>
                  </a:lnTo>
                  <a:lnTo>
                    <a:pt x="1769" y="2317"/>
                  </a:lnTo>
                  <a:lnTo>
                    <a:pt x="1783" y="2319"/>
                  </a:lnTo>
                  <a:lnTo>
                    <a:pt x="1795" y="2322"/>
                  </a:lnTo>
                  <a:lnTo>
                    <a:pt x="1807" y="2328"/>
                  </a:lnTo>
                  <a:lnTo>
                    <a:pt x="1818" y="2335"/>
                  </a:lnTo>
                  <a:lnTo>
                    <a:pt x="1828" y="2341"/>
                  </a:lnTo>
                  <a:lnTo>
                    <a:pt x="1840" y="2348"/>
                  </a:lnTo>
                  <a:lnTo>
                    <a:pt x="1852" y="2355"/>
                  </a:lnTo>
                  <a:lnTo>
                    <a:pt x="1865" y="2359"/>
                  </a:lnTo>
                  <a:lnTo>
                    <a:pt x="1883" y="2364"/>
                  </a:lnTo>
                  <a:lnTo>
                    <a:pt x="1906" y="2369"/>
                  </a:lnTo>
                  <a:lnTo>
                    <a:pt x="1936" y="2375"/>
                  </a:lnTo>
                  <a:lnTo>
                    <a:pt x="1965" y="2383"/>
                  </a:lnTo>
                  <a:lnTo>
                    <a:pt x="1996" y="2394"/>
                  </a:lnTo>
                  <a:lnTo>
                    <a:pt x="2024" y="2406"/>
                  </a:lnTo>
                  <a:lnTo>
                    <a:pt x="2047" y="2420"/>
                  </a:lnTo>
                  <a:lnTo>
                    <a:pt x="2063" y="2436"/>
                  </a:lnTo>
                  <a:lnTo>
                    <a:pt x="2077" y="2455"/>
                  </a:lnTo>
                  <a:lnTo>
                    <a:pt x="2094" y="2476"/>
                  </a:lnTo>
                  <a:lnTo>
                    <a:pt x="2114" y="2496"/>
                  </a:lnTo>
                  <a:lnTo>
                    <a:pt x="2137" y="2517"/>
                  </a:lnTo>
                  <a:lnTo>
                    <a:pt x="2159" y="2536"/>
                  </a:lnTo>
                  <a:lnTo>
                    <a:pt x="2180" y="2554"/>
                  </a:lnTo>
                  <a:lnTo>
                    <a:pt x="2202" y="2568"/>
                  </a:lnTo>
                  <a:lnTo>
                    <a:pt x="2221" y="2578"/>
                  </a:lnTo>
                  <a:lnTo>
                    <a:pt x="2239" y="2585"/>
                  </a:lnTo>
                  <a:lnTo>
                    <a:pt x="2255" y="2590"/>
                  </a:lnTo>
                  <a:lnTo>
                    <a:pt x="2268" y="2596"/>
                  </a:lnTo>
                  <a:lnTo>
                    <a:pt x="2280" y="2601"/>
                  </a:lnTo>
                  <a:lnTo>
                    <a:pt x="2290" y="2606"/>
                  </a:lnTo>
                  <a:lnTo>
                    <a:pt x="2300" y="2615"/>
                  </a:lnTo>
                  <a:lnTo>
                    <a:pt x="2309" y="2624"/>
                  </a:lnTo>
                  <a:lnTo>
                    <a:pt x="2317" y="2634"/>
                  </a:lnTo>
                  <a:lnTo>
                    <a:pt x="2325" y="2644"/>
                  </a:lnTo>
                  <a:lnTo>
                    <a:pt x="2337" y="2653"/>
                  </a:lnTo>
                  <a:lnTo>
                    <a:pt x="2347" y="2658"/>
                  </a:lnTo>
                  <a:lnTo>
                    <a:pt x="2358" y="2664"/>
                  </a:lnTo>
                  <a:lnTo>
                    <a:pt x="2368" y="2669"/>
                  </a:lnTo>
                  <a:lnTo>
                    <a:pt x="2380" y="2677"/>
                  </a:lnTo>
                  <a:lnTo>
                    <a:pt x="2390" y="2686"/>
                  </a:lnTo>
                  <a:lnTo>
                    <a:pt x="2398" y="2700"/>
                  </a:lnTo>
                  <a:lnTo>
                    <a:pt x="2405" y="2714"/>
                  </a:lnTo>
                  <a:lnTo>
                    <a:pt x="2415" y="2724"/>
                  </a:lnTo>
                  <a:lnTo>
                    <a:pt x="2423" y="2731"/>
                  </a:lnTo>
                  <a:lnTo>
                    <a:pt x="2433" y="2737"/>
                  </a:lnTo>
                  <a:lnTo>
                    <a:pt x="2443" y="2738"/>
                  </a:lnTo>
                  <a:lnTo>
                    <a:pt x="2452" y="2740"/>
                  </a:lnTo>
                  <a:lnTo>
                    <a:pt x="2462" y="2742"/>
                  </a:lnTo>
                  <a:lnTo>
                    <a:pt x="2472" y="2744"/>
                  </a:lnTo>
                  <a:lnTo>
                    <a:pt x="2484" y="2745"/>
                  </a:lnTo>
                  <a:lnTo>
                    <a:pt x="2495" y="2744"/>
                  </a:lnTo>
                  <a:lnTo>
                    <a:pt x="2507" y="2742"/>
                  </a:lnTo>
                  <a:lnTo>
                    <a:pt x="2521" y="2737"/>
                  </a:lnTo>
                  <a:lnTo>
                    <a:pt x="2531" y="2731"/>
                  </a:lnTo>
                  <a:lnTo>
                    <a:pt x="2540" y="2724"/>
                  </a:lnTo>
                  <a:lnTo>
                    <a:pt x="2546" y="2716"/>
                  </a:lnTo>
                  <a:lnTo>
                    <a:pt x="2548" y="2705"/>
                  </a:lnTo>
                  <a:lnTo>
                    <a:pt x="2548" y="2695"/>
                  </a:lnTo>
                  <a:lnTo>
                    <a:pt x="2544" y="2683"/>
                  </a:lnTo>
                  <a:lnTo>
                    <a:pt x="2540" y="2671"/>
                  </a:lnTo>
                  <a:lnTo>
                    <a:pt x="2535" y="2660"/>
                  </a:lnTo>
                  <a:lnTo>
                    <a:pt x="2525" y="2648"/>
                  </a:lnTo>
                  <a:lnTo>
                    <a:pt x="2513" y="2637"/>
                  </a:lnTo>
                  <a:lnTo>
                    <a:pt x="2499" y="2629"/>
                  </a:lnTo>
                  <a:lnTo>
                    <a:pt x="2484" y="2620"/>
                  </a:lnTo>
                  <a:lnTo>
                    <a:pt x="2466" y="2611"/>
                  </a:lnTo>
                  <a:lnTo>
                    <a:pt x="2446" y="2603"/>
                  </a:lnTo>
                  <a:lnTo>
                    <a:pt x="2429" y="2592"/>
                  </a:lnTo>
                  <a:lnTo>
                    <a:pt x="2413" y="2582"/>
                  </a:lnTo>
                  <a:lnTo>
                    <a:pt x="2399" y="2570"/>
                  </a:lnTo>
                  <a:lnTo>
                    <a:pt x="2388" y="2559"/>
                  </a:lnTo>
                  <a:lnTo>
                    <a:pt x="2378" y="2549"/>
                  </a:lnTo>
                  <a:lnTo>
                    <a:pt x="2372" y="2540"/>
                  </a:lnTo>
                  <a:lnTo>
                    <a:pt x="2362" y="2526"/>
                  </a:lnTo>
                  <a:lnTo>
                    <a:pt x="2351" y="2516"/>
                  </a:lnTo>
                  <a:lnTo>
                    <a:pt x="2335" y="2509"/>
                  </a:lnTo>
                  <a:lnTo>
                    <a:pt x="2317" y="2496"/>
                  </a:lnTo>
                  <a:lnTo>
                    <a:pt x="2309" y="2486"/>
                  </a:lnTo>
                  <a:lnTo>
                    <a:pt x="2302" y="2467"/>
                  </a:lnTo>
                  <a:lnTo>
                    <a:pt x="2294" y="2444"/>
                  </a:lnTo>
                  <a:lnTo>
                    <a:pt x="2288" y="2420"/>
                  </a:lnTo>
                  <a:lnTo>
                    <a:pt x="2282" y="2394"/>
                  </a:lnTo>
                  <a:lnTo>
                    <a:pt x="2274" y="2371"/>
                  </a:lnTo>
                  <a:lnTo>
                    <a:pt x="2264" y="2350"/>
                  </a:lnTo>
                  <a:lnTo>
                    <a:pt x="2255" y="2336"/>
                  </a:lnTo>
                  <a:lnTo>
                    <a:pt x="2241" y="2326"/>
                  </a:lnTo>
                  <a:lnTo>
                    <a:pt x="2221" y="2315"/>
                  </a:lnTo>
                  <a:lnTo>
                    <a:pt x="2202" y="2305"/>
                  </a:lnTo>
                  <a:lnTo>
                    <a:pt x="2180" y="2294"/>
                  </a:lnTo>
                  <a:lnTo>
                    <a:pt x="2161" y="2284"/>
                  </a:lnTo>
                  <a:lnTo>
                    <a:pt x="2141" y="2274"/>
                  </a:lnTo>
                  <a:lnTo>
                    <a:pt x="2127" y="2263"/>
                  </a:lnTo>
                  <a:lnTo>
                    <a:pt x="2116" y="2251"/>
                  </a:lnTo>
                  <a:lnTo>
                    <a:pt x="2106" y="2239"/>
                  </a:lnTo>
                  <a:lnTo>
                    <a:pt x="2090" y="2227"/>
                  </a:lnTo>
                  <a:lnTo>
                    <a:pt x="2073" y="2213"/>
                  </a:lnTo>
                  <a:lnTo>
                    <a:pt x="2055" y="2200"/>
                  </a:lnTo>
                  <a:lnTo>
                    <a:pt x="2037" y="2187"/>
                  </a:lnTo>
                  <a:lnTo>
                    <a:pt x="2022" y="2174"/>
                  </a:lnTo>
                  <a:lnTo>
                    <a:pt x="2010" y="2160"/>
                  </a:lnTo>
                  <a:lnTo>
                    <a:pt x="2004" y="2147"/>
                  </a:lnTo>
                  <a:lnTo>
                    <a:pt x="1998" y="2134"/>
                  </a:lnTo>
                  <a:lnTo>
                    <a:pt x="1992" y="2126"/>
                  </a:lnTo>
                  <a:lnTo>
                    <a:pt x="1987" y="2120"/>
                  </a:lnTo>
                  <a:lnTo>
                    <a:pt x="1979" y="2115"/>
                  </a:lnTo>
                  <a:lnTo>
                    <a:pt x="1969" y="2112"/>
                  </a:lnTo>
                  <a:lnTo>
                    <a:pt x="1961" y="2106"/>
                  </a:lnTo>
                  <a:lnTo>
                    <a:pt x="1953" y="2100"/>
                  </a:lnTo>
                  <a:lnTo>
                    <a:pt x="1946" y="2089"/>
                  </a:lnTo>
                  <a:lnTo>
                    <a:pt x="1938" y="2075"/>
                  </a:lnTo>
                  <a:lnTo>
                    <a:pt x="1928" y="2059"/>
                  </a:lnTo>
                  <a:lnTo>
                    <a:pt x="1918" y="2042"/>
                  </a:lnTo>
                  <a:lnTo>
                    <a:pt x="1908" y="2025"/>
                  </a:lnTo>
                  <a:lnTo>
                    <a:pt x="1897" y="2007"/>
                  </a:lnTo>
                  <a:lnTo>
                    <a:pt x="1885" y="1990"/>
                  </a:lnTo>
                  <a:lnTo>
                    <a:pt x="1873" y="1976"/>
                  </a:lnTo>
                  <a:lnTo>
                    <a:pt x="1859" y="1965"/>
                  </a:lnTo>
                  <a:lnTo>
                    <a:pt x="1846" y="1955"/>
                  </a:lnTo>
                  <a:lnTo>
                    <a:pt x="1834" y="1945"/>
                  </a:lnTo>
                  <a:lnTo>
                    <a:pt x="1822" y="1934"/>
                  </a:lnTo>
                  <a:lnTo>
                    <a:pt x="1810" y="1922"/>
                  </a:lnTo>
                  <a:lnTo>
                    <a:pt x="1799" y="1913"/>
                  </a:lnTo>
                  <a:lnTo>
                    <a:pt x="1789" y="1905"/>
                  </a:lnTo>
                  <a:lnTo>
                    <a:pt x="1779" y="1898"/>
                  </a:lnTo>
                  <a:lnTo>
                    <a:pt x="1769" y="1894"/>
                  </a:lnTo>
                  <a:lnTo>
                    <a:pt x="1758" y="1891"/>
                  </a:lnTo>
                  <a:lnTo>
                    <a:pt x="1746" y="1885"/>
                  </a:lnTo>
                  <a:lnTo>
                    <a:pt x="1734" y="1877"/>
                  </a:lnTo>
                  <a:lnTo>
                    <a:pt x="1722" y="1868"/>
                  </a:lnTo>
                  <a:lnTo>
                    <a:pt x="1711" y="1858"/>
                  </a:lnTo>
                  <a:lnTo>
                    <a:pt x="1703" y="1847"/>
                  </a:lnTo>
                  <a:lnTo>
                    <a:pt x="1695" y="1838"/>
                  </a:lnTo>
                  <a:lnTo>
                    <a:pt x="1689" y="1828"/>
                  </a:lnTo>
                  <a:lnTo>
                    <a:pt x="1677" y="1809"/>
                  </a:lnTo>
                  <a:lnTo>
                    <a:pt x="1660" y="1790"/>
                  </a:lnTo>
                  <a:lnTo>
                    <a:pt x="1646" y="1776"/>
                  </a:lnTo>
                  <a:lnTo>
                    <a:pt x="1640" y="1770"/>
                  </a:lnTo>
                  <a:lnTo>
                    <a:pt x="1638" y="1762"/>
                  </a:lnTo>
                  <a:lnTo>
                    <a:pt x="1634" y="1743"/>
                  </a:lnTo>
                  <a:lnTo>
                    <a:pt x="1630" y="1718"/>
                  </a:lnTo>
                  <a:lnTo>
                    <a:pt x="1634" y="1699"/>
                  </a:lnTo>
                  <a:lnTo>
                    <a:pt x="1634" y="1687"/>
                  </a:lnTo>
                  <a:lnTo>
                    <a:pt x="1623" y="1675"/>
                  </a:lnTo>
                  <a:lnTo>
                    <a:pt x="1605" y="1663"/>
                  </a:lnTo>
                  <a:lnTo>
                    <a:pt x="1593" y="1647"/>
                  </a:lnTo>
                  <a:lnTo>
                    <a:pt x="1587" y="1623"/>
                  </a:lnTo>
                  <a:lnTo>
                    <a:pt x="1585" y="1589"/>
                  </a:lnTo>
                  <a:lnTo>
                    <a:pt x="1580" y="1556"/>
                  </a:lnTo>
                  <a:lnTo>
                    <a:pt x="1566" y="1530"/>
                  </a:lnTo>
                  <a:lnTo>
                    <a:pt x="1546" y="1513"/>
                  </a:lnTo>
                  <a:lnTo>
                    <a:pt x="1531" y="1495"/>
                  </a:lnTo>
                  <a:lnTo>
                    <a:pt x="1519" y="1483"/>
                  </a:lnTo>
                  <a:lnTo>
                    <a:pt x="1515" y="1478"/>
                  </a:lnTo>
                  <a:lnTo>
                    <a:pt x="1511" y="1471"/>
                  </a:lnTo>
                  <a:lnTo>
                    <a:pt x="1503" y="1454"/>
                  </a:lnTo>
                  <a:lnTo>
                    <a:pt x="1488" y="1431"/>
                  </a:lnTo>
                  <a:lnTo>
                    <a:pt x="1466" y="1407"/>
                  </a:lnTo>
                  <a:lnTo>
                    <a:pt x="1454" y="1398"/>
                  </a:lnTo>
                  <a:lnTo>
                    <a:pt x="1445" y="1389"/>
                  </a:lnTo>
                  <a:lnTo>
                    <a:pt x="1435" y="1384"/>
                  </a:lnTo>
                  <a:lnTo>
                    <a:pt x="1427" y="1377"/>
                  </a:lnTo>
                  <a:lnTo>
                    <a:pt x="1417" y="1374"/>
                  </a:lnTo>
                  <a:lnTo>
                    <a:pt x="1411" y="1368"/>
                  </a:lnTo>
                  <a:lnTo>
                    <a:pt x="1403" y="1365"/>
                  </a:lnTo>
                  <a:lnTo>
                    <a:pt x="1398" y="1360"/>
                  </a:lnTo>
                  <a:lnTo>
                    <a:pt x="1384" y="1347"/>
                  </a:lnTo>
                  <a:lnTo>
                    <a:pt x="1368" y="1334"/>
                  </a:lnTo>
                  <a:lnTo>
                    <a:pt x="1358" y="1318"/>
                  </a:lnTo>
                  <a:lnTo>
                    <a:pt x="1364" y="1304"/>
                  </a:lnTo>
                  <a:lnTo>
                    <a:pt x="1374" y="1288"/>
                  </a:lnTo>
                  <a:lnTo>
                    <a:pt x="1376" y="1269"/>
                  </a:lnTo>
                  <a:lnTo>
                    <a:pt x="1372" y="1250"/>
                  </a:lnTo>
                  <a:lnTo>
                    <a:pt x="1364" y="1233"/>
                  </a:lnTo>
                  <a:lnTo>
                    <a:pt x="1360" y="1196"/>
                  </a:lnTo>
                  <a:lnTo>
                    <a:pt x="1360" y="1139"/>
                  </a:lnTo>
                  <a:lnTo>
                    <a:pt x="1362" y="1085"/>
                  </a:lnTo>
                  <a:lnTo>
                    <a:pt x="1364" y="1062"/>
                  </a:lnTo>
                  <a:lnTo>
                    <a:pt x="1392" y="1018"/>
                  </a:lnTo>
                  <a:lnTo>
                    <a:pt x="1488" y="1024"/>
                  </a:lnTo>
                  <a:lnTo>
                    <a:pt x="1488" y="1029"/>
                  </a:lnTo>
                  <a:lnTo>
                    <a:pt x="1490" y="1041"/>
                  </a:lnTo>
                  <a:lnTo>
                    <a:pt x="1499" y="1058"/>
                  </a:lnTo>
                  <a:lnTo>
                    <a:pt x="1521" y="1079"/>
                  </a:lnTo>
                  <a:lnTo>
                    <a:pt x="1533" y="1090"/>
                  </a:lnTo>
                  <a:lnTo>
                    <a:pt x="1544" y="1100"/>
                  </a:lnTo>
                  <a:lnTo>
                    <a:pt x="1552" y="1109"/>
                  </a:lnTo>
                  <a:lnTo>
                    <a:pt x="1560" y="1118"/>
                  </a:lnTo>
                  <a:lnTo>
                    <a:pt x="1568" y="1126"/>
                  </a:lnTo>
                  <a:lnTo>
                    <a:pt x="1574" y="1133"/>
                  </a:lnTo>
                  <a:lnTo>
                    <a:pt x="1578" y="1142"/>
                  </a:lnTo>
                  <a:lnTo>
                    <a:pt x="1582" y="1151"/>
                  </a:lnTo>
                  <a:lnTo>
                    <a:pt x="1587" y="1159"/>
                  </a:lnTo>
                  <a:lnTo>
                    <a:pt x="1595" y="1166"/>
                  </a:lnTo>
                  <a:lnTo>
                    <a:pt x="1605" y="1173"/>
                  </a:lnTo>
                  <a:lnTo>
                    <a:pt x="1615" y="1179"/>
                  </a:lnTo>
                  <a:lnTo>
                    <a:pt x="1627" y="1184"/>
                  </a:lnTo>
                  <a:lnTo>
                    <a:pt x="1640" y="1187"/>
                  </a:lnTo>
                  <a:lnTo>
                    <a:pt x="1654" y="1189"/>
                  </a:lnTo>
                  <a:lnTo>
                    <a:pt x="1668" y="1189"/>
                  </a:lnTo>
                  <a:lnTo>
                    <a:pt x="1681" y="1187"/>
                  </a:lnTo>
                  <a:lnTo>
                    <a:pt x="1693" y="1184"/>
                  </a:lnTo>
                  <a:lnTo>
                    <a:pt x="1705" y="1179"/>
                  </a:lnTo>
                  <a:lnTo>
                    <a:pt x="1715" y="1172"/>
                  </a:lnTo>
                  <a:lnTo>
                    <a:pt x="1722" y="1165"/>
                  </a:lnTo>
                  <a:lnTo>
                    <a:pt x="1728" y="1156"/>
                  </a:lnTo>
                  <a:lnTo>
                    <a:pt x="1734" y="1146"/>
                  </a:lnTo>
                  <a:lnTo>
                    <a:pt x="1736" y="1137"/>
                  </a:lnTo>
                  <a:lnTo>
                    <a:pt x="1740" y="1126"/>
                  </a:lnTo>
                  <a:lnTo>
                    <a:pt x="1746" y="1112"/>
                  </a:lnTo>
                  <a:lnTo>
                    <a:pt x="1756" y="1095"/>
                  </a:lnTo>
                  <a:lnTo>
                    <a:pt x="1765" y="1079"/>
                  </a:lnTo>
                  <a:lnTo>
                    <a:pt x="1775" y="1062"/>
                  </a:lnTo>
                  <a:lnTo>
                    <a:pt x="1785" y="1048"/>
                  </a:lnTo>
                  <a:lnTo>
                    <a:pt x="1793" y="1036"/>
                  </a:lnTo>
                  <a:lnTo>
                    <a:pt x="1801" y="1027"/>
                  </a:lnTo>
                  <a:lnTo>
                    <a:pt x="1807" y="1022"/>
                  </a:lnTo>
                  <a:lnTo>
                    <a:pt x="1814" y="1018"/>
                  </a:lnTo>
                  <a:lnTo>
                    <a:pt x="1822" y="1017"/>
                  </a:lnTo>
                  <a:lnTo>
                    <a:pt x="1832" y="1015"/>
                  </a:lnTo>
                  <a:lnTo>
                    <a:pt x="1842" y="1015"/>
                  </a:lnTo>
                  <a:lnTo>
                    <a:pt x="1852" y="1017"/>
                  </a:lnTo>
                  <a:lnTo>
                    <a:pt x="1863" y="1018"/>
                  </a:lnTo>
                  <a:lnTo>
                    <a:pt x="1875" y="1024"/>
                  </a:lnTo>
                  <a:lnTo>
                    <a:pt x="1889" y="1029"/>
                  </a:lnTo>
                  <a:lnTo>
                    <a:pt x="1904" y="1034"/>
                  </a:lnTo>
                  <a:lnTo>
                    <a:pt x="1924" y="1038"/>
                  </a:lnTo>
                  <a:lnTo>
                    <a:pt x="1944" y="1039"/>
                  </a:lnTo>
                  <a:lnTo>
                    <a:pt x="1963" y="1038"/>
                  </a:lnTo>
                  <a:lnTo>
                    <a:pt x="1983" y="1036"/>
                  </a:lnTo>
                  <a:lnTo>
                    <a:pt x="2002" y="1029"/>
                  </a:lnTo>
                  <a:lnTo>
                    <a:pt x="2020" y="1018"/>
                  </a:lnTo>
                  <a:lnTo>
                    <a:pt x="2036" y="1010"/>
                  </a:lnTo>
                  <a:lnTo>
                    <a:pt x="2053" y="1008"/>
                  </a:lnTo>
                  <a:lnTo>
                    <a:pt x="2069" y="1013"/>
                  </a:lnTo>
                  <a:lnTo>
                    <a:pt x="2082" y="1020"/>
                  </a:lnTo>
                  <a:lnTo>
                    <a:pt x="2096" y="1031"/>
                  </a:lnTo>
                  <a:lnTo>
                    <a:pt x="2108" y="1041"/>
                  </a:lnTo>
                  <a:lnTo>
                    <a:pt x="2118" y="1050"/>
                  </a:lnTo>
                  <a:lnTo>
                    <a:pt x="2126" y="1057"/>
                  </a:lnTo>
                  <a:lnTo>
                    <a:pt x="2133" y="1062"/>
                  </a:lnTo>
                  <a:lnTo>
                    <a:pt x="2145" y="1067"/>
                  </a:lnTo>
                  <a:lnTo>
                    <a:pt x="2161" y="1071"/>
                  </a:lnTo>
                  <a:lnTo>
                    <a:pt x="2178" y="1072"/>
                  </a:lnTo>
                  <a:lnTo>
                    <a:pt x="2196" y="1074"/>
                  </a:lnTo>
                  <a:lnTo>
                    <a:pt x="2216" y="1072"/>
                  </a:lnTo>
                  <a:lnTo>
                    <a:pt x="2235" y="1069"/>
                  </a:lnTo>
                  <a:lnTo>
                    <a:pt x="2255" y="1062"/>
                  </a:lnTo>
                  <a:lnTo>
                    <a:pt x="2257" y="1064"/>
                  </a:lnTo>
                  <a:lnTo>
                    <a:pt x="2263" y="1065"/>
                  </a:lnTo>
                  <a:lnTo>
                    <a:pt x="2270" y="1069"/>
                  </a:lnTo>
                  <a:lnTo>
                    <a:pt x="2282" y="1071"/>
                  </a:lnTo>
                  <a:lnTo>
                    <a:pt x="2296" y="1074"/>
                  </a:lnTo>
                  <a:lnTo>
                    <a:pt x="2308" y="1076"/>
                  </a:lnTo>
                  <a:lnTo>
                    <a:pt x="2321" y="1074"/>
                  </a:lnTo>
                  <a:lnTo>
                    <a:pt x="2335" y="1071"/>
                  </a:lnTo>
                  <a:lnTo>
                    <a:pt x="2339" y="1072"/>
                  </a:lnTo>
                  <a:lnTo>
                    <a:pt x="2347" y="1078"/>
                  </a:lnTo>
                  <a:lnTo>
                    <a:pt x="2362" y="1085"/>
                  </a:lnTo>
                  <a:lnTo>
                    <a:pt x="2380" y="1093"/>
                  </a:lnTo>
                  <a:lnTo>
                    <a:pt x="2399" y="1099"/>
                  </a:lnTo>
                  <a:lnTo>
                    <a:pt x="2423" y="1100"/>
                  </a:lnTo>
                  <a:lnTo>
                    <a:pt x="2445" y="1099"/>
                  </a:lnTo>
                  <a:lnTo>
                    <a:pt x="2468" y="1090"/>
                  </a:lnTo>
                  <a:lnTo>
                    <a:pt x="2470" y="1090"/>
                  </a:lnTo>
                  <a:lnTo>
                    <a:pt x="2474" y="1088"/>
                  </a:lnTo>
                  <a:lnTo>
                    <a:pt x="2482" y="1086"/>
                  </a:lnTo>
                  <a:lnTo>
                    <a:pt x="2490" y="1086"/>
                  </a:lnTo>
                  <a:lnTo>
                    <a:pt x="2499" y="1088"/>
                  </a:lnTo>
                  <a:lnTo>
                    <a:pt x="2509" y="1092"/>
                  </a:lnTo>
                  <a:lnTo>
                    <a:pt x="2519" y="1099"/>
                  </a:lnTo>
                  <a:lnTo>
                    <a:pt x="2527" y="1109"/>
                  </a:lnTo>
                  <a:lnTo>
                    <a:pt x="2538" y="1119"/>
                  </a:lnTo>
                  <a:lnTo>
                    <a:pt x="2556" y="1128"/>
                  </a:lnTo>
                  <a:lnTo>
                    <a:pt x="2576" y="1133"/>
                  </a:lnTo>
                  <a:lnTo>
                    <a:pt x="2599" y="1135"/>
                  </a:lnTo>
                  <a:lnTo>
                    <a:pt x="2623" y="1132"/>
                  </a:lnTo>
                  <a:lnTo>
                    <a:pt x="2646" y="1123"/>
                  </a:lnTo>
                  <a:lnTo>
                    <a:pt x="2666" y="1109"/>
                  </a:lnTo>
                  <a:lnTo>
                    <a:pt x="2681" y="1090"/>
                  </a:lnTo>
                  <a:lnTo>
                    <a:pt x="2685" y="1085"/>
                  </a:lnTo>
                  <a:lnTo>
                    <a:pt x="2697" y="1078"/>
                  </a:lnTo>
                  <a:lnTo>
                    <a:pt x="2709" y="1079"/>
                  </a:lnTo>
                  <a:lnTo>
                    <a:pt x="2722" y="1099"/>
                  </a:lnTo>
                  <a:lnTo>
                    <a:pt x="2732" y="1112"/>
                  </a:lnTo>
                  <a:lnTo>
                    <a:pt x="2746" y="1119"/>
                  </a:lnTo>
                  <a:lnTo>
                    <a:pt x="2763" y="1121"/>
                  </a:lnTo>
                  <a:lnTo>
                    <a:pt x="2783" y="1119"/>
                  </a:lnTo>
                  <a:lnTo>
                    <a:pt x="2801" y="1116"/>
                  </a:lnTo>
                  <a:lnTo>
                    <a:pt x="2816" y="1111"/>
                  </a:lnTo>
                  <a:lnTo>
                    <a:pt x="2826" y="1104"/>
                  </a:lnTo>
                  <a:lnTo>
                    <a:pt x="2830" y="1099"/>
                  </a:lnTo>
                  <a:lnTo>
                    <a:pt x="2836" y="1092"/>
                  </a:lnTo>
                  <a:lnTo>
                    <a:pt x="2852" y="1088"/>
                  </a:lnTo>
                  <a:lnTo>
                    <a:pt x="2867" y="1090"/>
                  </a:lnTo>
                  <a:lnTo>
                    <a:pt x="2873" y="1090"/>
                  </a:lnTo>
                  <a:lnTo>
                    <a:pt x="2936" y="1099"/>
                  </a:lnTo>
                  <a:close/>
                </a:path>
              </a:pathLst>
            </a:custGeom>
            <a:solidFill>
              <a:srgbClr val="6B7BF1">
                <a:alpha val="89803"/>
              </a:srgb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  <a:ex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061" y="2424"/>
              <a:ext cx="2586" cy="1874"/>
              <a:chOff x="3061" y="2424"/>
              <a:chExt cx="2586" cy="1874"/>
            </a:xfrm>
          </p:grpSpPr>
          <p:sp>
            <p:nvSpPr>
              <p:cNvPr id="17" name="Freeform 6"/>
              <p:cNvSpPr>
                <a:spLocks/>
              </p:cNvSpPr>
              <p:nvPr/>
            </p:nvSpPr>
            <p:spPr bwMode="auto">
              <a:xfrm>
                <a:off x="4351" y="4071"/>
                <a:ext cx="4" cy="6"/>
              </a:xfrm>
              <a:custGeom>
                <a:avLst/>
                <a:gdLst>
                  <a:gd name="T0" fmla="*/ 0 w 6"/>
                  <a:gd name="T1" fmla="*/ 0 h 11"/>
                  <a:gd name="T2" fmla="*/ 1 w 6"/>
                  <a:gd name="T3" fmla="*/ 1 h 11"/>
                  <a:gd name="T4" fmla="*/ 1 w 6"/>
                  <a:gd name="T5" fmla="*/ 1 h 11"/>
                  <a:gd name="T6" fmla="*/ 1 w 6"/>
                  <a:gd name="T7" fmla="*/ 1 h 11"/>
                  <a:gd name="T8" fmla="*/ 1 w 6"/>
                  <a:gd name="T9" fmla="*/ 1 h 11"/>
                  <a:gd name="T10" fmla="*/ 1 w 6"/>
                  <a:gd name="T11" fmla="*/ 1 h 11"/>
                  <a:gd name="T12" fmla="*/ 1 w 6"/>
                  <a:gd name="T13" fmla="*/ 1 h 11"/>
                  <a:gd name="T14" fmla="*/ 1 w 6"/>
                  <a:gd name="T15" fmla="*/ 1 h 11"/>
                  <a:gd name="T16" fmla="*/ 0 w 6"/>
                  <a:gd name="T17" fmla="*/ 0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11"/>
                  <a:gd name="T29" fmla="*/ 6 w 6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11">
                    <a:moveTo>
                      <a:pt x="0" y="0"/>
                    </a:moveTo>
                    <a:lnTo>
                      <a:pt x="2" y="2"/>
                    </a:lnTo>
                    <a:lnTo>
                      <a:pt x="4" y="6"/>
                    </a:lnTo>
                    <a:lnTo>
                      <a:pt x="4" y="7"/>
                    </a:lnTo>
                    <a:lnTo>
                      <a:pt x="6" y="11"/>
                    </a:lnTo>
                    <a:lnTo>
                      <a:pt x="6" y="7"/>
                    </a:lnTo>
                    <a:lnTo>
                      <a:pt x="4" y="6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8" name="Freeform 7"/>
              <p:cNvSpPr>
                <a:spLocks/>
              </p:cNvSpPr>
              <p:nvPr/>
            </p:nvSpPr>
            <p:spPr bwMode="auto">
              <a:xfrm>
                <a:off x="3061" y="2888"/>
                <a:ext cx="272" cy="329"/>
              </a:xfrm>
              <a:custGeom>
                <a:avLst/>
                <a:gdLst>
                  <a:gd name="T0" fmla="*/ 1 w 391"/>
                  <a:gd name="T1" fmla="*/ 1 h 548"/>
                  <a:gd name="T2" fmla="*/ 1 w 391"/>
                  <a:gd name="T3" fmla="*/ 1 h 548"/>
                  <a:gd name="T4" fmla="*/ 1 w 391"/>
                  <a:gd name="T5" fmla="*/ 1 h 548"/>
                  <a:gd name="T6" fmla="*/ 1 w 391"/>
                  <a:gd name="T7" fmla="*/ 1 h 548"/>
                  <a:gd name="T8" fmla="*/ 1 w 391"/>
                  <a:gd name="T9" fmla="*/ 1 h 548"/>
                  <a:gd name="T10" fmla="*/ 1 w 391"/>
                  <a:gd name="T11" fmla="*/ 1 h 548"/>
                  <a:gd name="T12" fmla="*/ 1 w 391"/>
                  <a:gd name="T13" fmla="*/ 1 h 548"/>
                  <a:gd name="T14" fmla="*/ 1 w 391"/>
                  <a:gd name="T15" fmla="*/ 1 h 548"/>
                  <a:gd name="T16" fmla="*/ 1 w 391"/>
                  <a:gd name="T17" fmla="*/ 1 h 548"/>
                  <a:gd name="T18" fmla="*/ 1 w 391"/>
                  <a:gd name="T19" fmla="*/ 1 h 548"/>
                  <a:gd name="T20" fmla="*/ 1 w 391"/>
                  <a:gd name="T21" fmla="*/ 1 h 548"/>
                  <a:gd name="T22" fmla="*/ 1 w 391"/>
                  <a:gd name="T23" fmla="*/ 1 h 548"/>
                  <a:gd name="T24" fmla="*/ 1 w 391"/>
                  <a:gd name="T25" fmla="*/ 1 h 548"/>
                  <a:gd name="T26" fmla="*/ 1 w 391"/>
                  <a:gd name="T27" fmla="*/ 1 h 548"/>
                  <a:gd name="T28" fmla="*/ 1 w 391"/>
                  <a:gd name="T29" fmla="*/ 1 h 548"/>
                  <a:gd name="T30" fmla="*/ 1 w 391"/>
                  <a:gd name="T31" fmla="*/ 0 h 548"/>
                  <a:gd name="T32" fmla="*/ 1 w 391"/>
                  <a:gd name="T33" fmla="*/ 1 h 548"/>
                  <a:gd name="T34" fmla="*/ 1 w 391"/>
                  <a:gd name="T35" fmla="*/ 1 h 548"/>
                  <a:gd name="T36" fmla="*/ 1 w 391"/>
                  <a:gd name="T37" fmla="*/ 1 h 548"/>
                  <a:gd name="T38" fmla="*/ 1 w 391"/>
                  <a:gd name="T39" fmla="*/ 1 h 548"/>
                  <a:gd name="T40" fmla="*/ 1 w 391"/>
                  <a:gd name="T41" fmla="*/ 1 h 548"/>
                  <a:gd name="T42" fmla="*/ 1 w 391"/>
                  <a:gd name="T43" fmla="*/ 1 h 548"/>
                  <a:gd name="T44" fmla="*/ 1 w 391"/>
                  <a:gd name="T45" fmla="*/ 1 h 548"/>
                  <a:gd name="T46" fmla="*/ 1 w 391"/>
                  <a:gd name="T47" fmla="*/ 1 h 548"/>
                  <a:gd name="T48" fmla="*/ 1 w 391"/>
                  <a:gd name="T49" fmla="*/ 1 h 548"/>
                  <a:gd name="T50" fmla="*/ 1 w 391"/>
                  <a:gd name="T51" fmla="*/ 1 h 548"/>
                  <a:gd name="T52" fmla="*/ 1 w 391"/>
                  <a:gd name="T53" fmla="*/ 1 h 548"/>
                  <a:gd name="T54" fmla="*/ 1 w 391"/>
                  <a:gd name="T55" fmla="*/ 1 h 548"/>
                  <a:gd name="T56" fmla="*/ 1 w 391"/>
                  <a:gd name="T57" fmla="*/ 1 h 548"/>
                  <a:gd name="T58" fmla="*/ 1 w 391"/>
                  <a:gd name="T59" fmla="*/ 1 h 548"/>
                  <a:gd name="T60" fmla="*/ 1 w 391"/>
                  <a:gd name="T61" fmla="*/ 1 h 548"/>
                  <a:gd name="T62" fmla="*/ 1 w 391"/>
                  <a:gd name="T63" fmla="*/ 1 h 548"/>
                  <a:gd name="T64" fmla="*/ 1 w 391"/>
                  <a:gd name="T65" fmla="*/ 1 h 548"/>
                  <a:gd name="T66" fmla="*/ 1 w 391"/>
                  <a:gd name="T67" fmla="*/ 1 h 548"/>
                  <a:gd name="T68" fmla="*/ 1 w 391"/>
                  <a:gd name="T69" fmla="*/ 1 h 548"/>
                  <a:gd name="T70" fmla="*/ 1 w 391"/>
                  <a:gd name="T71" fmla="*/ 1 h 548"/>
                  <a:gd name="T72" fmla="*/ 1 w 391"/>
                  <a:gd name="T73" fmla="*/ 1 h 548"/>
                  <a:gd name="T74" fmla="*/ 1 w 391"/>
                  <a:gd name="T75" fmla="*/ 1 h 548"/>
                  <a:gd name="T76" fmla="*/ 1 w 391"/>
                  <a:gd name="T77" fmla="*/ 1 h 548"/>
                  <a:gd name="T78" fmla="*/ 1 w 391"/>
                  <a:gd name="T79" fmla="*/ 1 h 548"/>
                  <a:gd name="T80" fmla="*/ 1 w 391"/>
                  <a:gd name="T81" fmla="*/ 1 h 548"/>
                  <a:gd name="T82" fmla="*/ 1 w 391"/>
                  <a:gd name="T83" fmla="*/ 1 h 548"/>
                  <a:gd name="T84" fmla="*/ 1 w 391"/>
                  <a:gd name="T85" fmla="*/ 1 h 548"/>
                  <a:gd name="T86" fmla="*/ 1 w 391"/>
                  <a:gd name="T87" fmla="*/ 1 h 548"/>
                  <a:gd name="T88" fmla="*/ 1 w 391"/>
                  <a:gd name="T89" fmla="*/ 1 h 548"/>
                  <a:gd name="T90" fmla="*/ 1 w 391"/>
                  <a:gd name="T91" fmla="*/ 1 h 548"/>
                  <a:gd name="T92" fmla="*/ 1 w 391"/>
                  <a:gd name="T93" fmla="*/ 1 h 548"/>
                  <a:gd name="T94" fmla="*/ 1 w 391"/>
                  <a:gd name="T95" fmla="*/ 1 h 548"/>
                  <a:gd name="T96" fmla="*/ 1 w 391"/>
                  <a:gd name="T97" fmla="*/ 1 h 548"/>
                  <a:gd name="T98" fmla="*/ 1 w 391"/>
                  <a:gd name="T99" fmla="*/ 1 h 548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91"/>
                  <a:gd name="T151" fmla="*/ 0 h 548"/>
                  <a:gd name="T152" fmla="*/ 391 w 391"/>
                  <a:gd name="T153" fmla="*/ 548 h 548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91" h="548">
                    <a:moveTo>
                      <a:pt x="376" y="351"/>
                    </a:moveTo>
                    <a:lnTo>
                      <a:pt x="362" y="346"/>
                    </a:lnTo>
                    <a:lnTo>
                      <a:pt x="356" y="350"/>
                    </a:lnTo>
                    <a:lnTo>
                      <a:pt x="350" y="358"/>
                    </a:lnTo>
                    <a:lnTo>
                      <a:pt x="339" y="360"/>
                    </a:lnTo>
                    <a:lnTo>
                      <a:pt x="331" y="357"/>
                    </a:lnTo>
                    <a:lnTo>
                      <a:pt x="323" y="351"/>
                    </a:lnTo>
                    <a:lnTo>
                      <a:pt x="315" y="344"/>
                    </a:lnTo>
                    <a:lnTo>
                      <a:pt x="307" y="334"/>
                    </a:lnTo>
                    <a:lnTo>
                      <a:pt x="299" y="322"/>
                    </a:lnTo>
                    <a:lnTo>
                      <a:pt x="294" y="308"/>
                    </a:lnTo>
                    <a:lnTo>
                      <a:pt x="286" y="290"/>
                    </a:lnTo>
                    <a:lnTo>
                      <a:pt x="280" y="270"/>
                    </a:lnTo>
                    <a:lnTo>
                      <a:pt x="268" y="237"/>
                    </a:lnTo>
                    <a:lnTo>
                      <a:pt x="254" y="219"/>
                    </a:lnTo>
                    <a:lnTo>
                      <a:pt x="239" y="209"/>
                    </a:lnTo>
                    <a:lnTo>
                      <a:pt x="227" y="200"/>
                    </a:lnTo>
                    <a:lnTo>
                      <a:pt x="221" y="193"/>
                    </a:lnTo>
                    <a:lnTo>
                      <a:pt x="213" y="183"/>
                    </a:lnTo>
                    <a:lnTo>
                      <a:pt x="204" y="170"/>
                    </a:lnTo>
                    <a:lnTo>
                      <a:pt x="196" y="158"/>
                    </a:lnTo>
                    <a:lnTo>
                      <a:pt x="186" y="144"/>
                    </a:lnTo>
                    <a:lnTo>
                      <a:pt x="176" y="129"/>
                    </a:lnTo>
                    <a:lnTo>
                      <a:pt x="168" y="113"/>
                    </a:lnTo>
                    <a:lnTo>
                      <a:pt x="162" y="99"/>
                    </a:lnTo>
                    <a:lnTo>
                      <a:pt x="157" y="78"/>
                    </a:lnTo>
                    <a:lnTo>
                      <a:pt x="153" y="54"/>
                    </a:lnTo>
                    <a:lnTo>
                      <a:pt x="153" y="28"/>
                    </a:lnTo>
                    <a:lnTo>
                      <a:pt x="153" y="3"/>
                    </a:lnTo>
                    <a:lnTo>
                      <a:pt x="141" y="2"/>
                    </a:lnTo>
                    <a:lnTo>
                      <a:pt x="131" y="0"/>
                    </a:lnTo>
                    <a:lnTo>
                      <a:pt x="121" y="0"/>
                    </a:lnTo>
                    <a:lnTo>
                      <a:pt x="110" y="0"/>
                    </a:lnTo>
                    <a:lnTo>
                      <a:pt x="100" y="2"/>
                    </a:lnTo>
                    <a:lnTo>
                      <a:pt x="90" y="2"/>
                    </a:lnTo>
                    <a:lnTo>
                      <a:pt x="80" y="3"/>
                    </a:lnTo>
                    <a:lnTo>
                      <a:pt x="70" y="3"/>
                    </a:lnTo>
                    <a:lnTo>
                      <a:pt x="57" y="3"/>
                    </a:lnTo>
                    <a:lnTo>
                      <a:pt x="43" y="3"/>
                    </a:lnTo>
                    <a:lnTo>
                      <a:pt x="31" y="3"/>
                    </a:lnTo>
                    <a:lnTo>
                      <a:pt x="22" y="3"/>
                    </a:lnTo>
                    <a:lnTo>
                      <a:pt x="12" y="3"/>
                    </a:lnTo>
                    <a:lnTo>
                      <a:pt x="6" y="3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2" y="15"/>
                    </a:lnTo>
                    <a:lnTo>
                      <a:pt x="10" y="42"/>
                    </a:lnTo>
                    <a:lnTo>
                      <a:pt x="16" y="73"/>
                    </a:lnTo>
                    <a:lnTo>
                      <a:pt x="22" y="99"/>
                    </a:lnTo>
                    <a:lnTo>
                      <a:pt x="27" y="115"/>
                    </a:lnTo>
                    <a:lnTo>
                      <a:pt x="37" y="130"/>
                    </a:lnTo>
                    <a:lnTo>
                      <a:pt x="43" y="146"/>
                    </a:lnTo>
                    <a:lnTo>
                      <a:pt x="43" y="160"/>
                    </a:lnTo>
                    <a:lnTo>
                      <a:pt x="39" y="183"/>
                    </a:lnTo>
                    <a:lnTo>
                      <a:pt x="37" y="217"/>
                    </a:lnTo>
                    <a:lnTo>
                      <a:pt x="41" y="256"/>
                    </a:lnTo>
                    <a:lnTo>
                      <a:pt x="49" y="289"/>
                    </a:lnTo>
                    <a:lnTo>
                      <a:pt x="55" y="303"/>
                    </a:lnTo>
                    <a:lnTo>
                      <a:pt x="63" y="318"/>
                    </a:lnTo>
                    <a:lnTo>
                      <a:pt x="72" y="332"/>
                    </a:lnTo>
                    <a:lnTo>
                      <a:pt x="80" y="346"/>
                    </a:lnTo>
                    <a:lnTo>
                      <a:pt x="90" y="360"/>
                    </a:lnTo>
                    <a:lnTo>
                      <a:pt x="98" y="372"/>
                    </a:lnTo>
                    <a:lnTo>
                      <a:pt x="106" y="381"/>
                    </a:lnTo>
                    <a:lnTo>
                      <a:pt x="113" y="388"/>
                    </a:lnTo>
                    <a:lnTo>
                      <a:pt x="125" y="397"/>
                    </a:lnTo>
                    <a:lnTo>
                      <a:pt x="141" y="407"/>
                    </a:lnTo>
                    <a:lnTo>
                      <a:pt x="155" y="426"/>
                    </a:lnTo>
                    <a:lnTo>
                      <a:pt x="166" y="459"/>
                    </a:lnTo>
                    <a:lnTo>
                      <a:pt x="172" y="479"/>
                    </a:lnTo>
                    <a:lnTo>
                      <a:pt x="180" y="496"/>
                    </a:lnTo>
                    <a:lnTo>
                      <a:pt x="186" y="510"/>
                    </a:lnTo>
                    <a:lnTo>
                      <a:pt x="194" y="522"/>
                    </a:lnTo>
                    <a:lnTo>
                      <a:pt x="202" y="532"/>
                    </a:lnTo>
                    <a:lnTo>
                      <a:pt x="209" y="539"/>
                    </a:lnTo>
                    <a:lnTo>
                      <a:pt x="217" y="545"/>
                    </a:lnTo>
                    <a:lnTo>
                      <a:pt x="225" y="548"/>
                    </a:lnTo>
                    <a:lnTo>
                      <a:pt x="237" y="545"/>
                    </a:lnTo>
                    <a:lnTo>
                      <a:pt x="241" y="538"/>
                    </a:lnTo>
                    <a:lnTo>
                      <a:pt x="249" y="532"/>
                    </a:lnTo>
                    <a:lnTo>
                      <a:pt x="262" y="538"/>
                    </a:lnTo>
                    <a:lnTo>
                      <a:pt x="278" y="538"/>
                    </a:lnTo>
                    <a:lnTo>
                      <a:pt x="286" y="515"/>
                    </a:lnTo>
                    <a:lnTo>
                      <a:pt x="294" y="484"/>
                    </a:lnTo>
                    <a:lnTo>
                      <a:pt x="305" y="454"/>
                    </a:lnTo>
                    <a:lnTo>
                      <a:pt x="319" y="435"/>
                    </a:lnTo>
                    <a:lnTo>
                      <a:pt x="329" y="423"/>
                    </a:lnTo>
                    <a:lnTo>
                      <a:pt x="340" y="419"/>
                    </a:lnTo>
                    <a:lnTo>
                      <a:pt x="358" y="421"/>
                    </a:lnTo>
                    <a:lnTo>
                      <a:pt x="374" y="419"/>
                    </a:lnTo>
                    <a:lnTo>
                      <a:pt x="384" y="405"/>
                    </a:lnTo>
                    <a:lnTo>
                      <a:pt x="387" y="386"/>
                    </a:lnTo>
                    <a:lnTo>
                      <a:pt x="389" y="360"/>
                    </a:lnTo>
                    <a:lnTo>
                      <a:pt x="389" y="358"/>
                    </a:lnTo>
                    <a:lnTo>
                      <a:pt x="389" y="355"/>
                    </a:lnTo>
                    <a:lnTo>
                      <a:pt x="389" y="353"/>
                    </a:lnTo>
                    <a:lnTo>
                      <a:pt x="391" y="351"/>
                    </a:lnTo>
                    <a:lnTo>
                      <a:pt x="387" y="353"/>
                    </a:lnTo>
                    <a:lnTo>
                      <a:pt x="386" y="353"/>
                    </a:lnTo>
                    <a:lnTo>
                      <a:pt x="382" y="353"/>
                    </a:lnTo>
                    <a:lnTo>
                      <a:pt x="376" y="35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C9900"/>
                  </a:gs>
                  <a:gs pos="100000">
                    <a:srgbClr val="5E4700"/>
                  </a:gs>
                </a:gsLst>
                <a:lin ang="5400000" scaled="1"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9" name="Freeform 8"/>
              <p:cNvSpPr>
                <a:spLocks/>
              </p:cNvSpPr>
              <p:nvPr/>
            </p:nvSpPr>
            <p:spPr bwMode="auto">
              <a:xfrm>
                <a:off x="3310" y="3032"/>
                <a:ext cx="151" cy="132"/>
              </a:xfrm>
              <a:custGeom>
                <a:avLst/>
                <a:gdLst>
                  <a:gd name="T0" fmla="*/ 1 w 219"/>
                  <a:gd name="T1" fmla="*/ 1 h 221"/>
                  <a:gd name="T2" fmla="*/ 1 w 219"/>
                  <a:gd name="T3" fmla="*/ 1 h 221"/>
                  <a:gd name="T4" fmla="*/ 1 w 219"/>
                  <a:gd name="T5" fmla="*/ 1 h 221"/>
                  <a:gd name="T6" fmla="*/ 1 w 219"/>
                  <a:gd name="T7" fmla="*/ 0 h 221"/>
                  <a:gd name="T8" fmla="*/ 1 w 219"/>
                  <a:gd name="T9" fmla="*/ 1 h 221"/>
                  <a:gd name="T10" fmla="*/ 1 w 219"/>
                  <a:gd name="T11" fmla="*/ 1 h 221"/>
                  <a:gd name="T12" fmla="*/ 1 w 219"/>
                  <a:gd name="T13" fmla="*/ 1 h 221"/>
                  <a:gd name="T14" fmla="*/ 1 w 219"/>
                  <a:gd name="T15" fmla="*/ 1 h 221"/>
                  <a:gd name="T16" fmla="*/ 1 w 219"/>
                  <a:gd name="T17" fmla="*/ 1 h 221"/>
                  <a:gd name="T18" fmla="*/ 1 w 219"/>
                  <a:gd name="T19" fmla="*/ 1 h 221"/>
                  <a:gd name="T20" fmla="*/ 1 w 219"/>
                  <a:gd name="T21" fmla="*/ 1 h 221"/>
                  <a:gd name="T22" fmla="*/ 0 w 219"/>
                  <a:gd name="T23" fmla="*/ 1 h 221"/>
                  <a:gd name="T24" fmla="*/ 1 w 219"/>
                  <a:gd name="T25" fmla="*/ 1 h 221"/>
                  <a:gd name="T26" fmla="*/ 1 w 219"/>
                  <a:gd name="T27" fmla="*/ 1 h 221"/>
                  <a:gd name="T28" fmla="*/ 1 w 219"/>
                  <a:gd name="T29" fmla="*/ 1 h 221"/>
                  <a:gd name="T30" fmla="*/ 1 w 219"/>
                  <a:gd name="T31" fmla="*/ 1 h 221"/>
                  <a:gd name="T32" fmla="*/ 1 w 219"/>
                  <a:gd name="T33" fmla="*/ 1 h 221"/>
                  <a:gd name="T34" fmla="*/ 1 w 219"/>
                  <a:gd name="T35" fmla="*/ 1 h 221"/>
                  <a:gd name="T36" fmla="*/ 1 w 219"/>
                  <a:gd name="T37" fmla="*/ 1 h 221"/>
                  <a:gd name="T38" fmla="*/ 1 w 219"/>
                  <a:gd name="T39" fmla="*/ 1 h 221"/>
                  <a:gd name="T40" fmla="*/ 1 w 219"/>
                  <a:gd name="T41" fmla="*/ 1 h 221"/>
                  <a:gd name="T42" fmla="*/ 1 w 219"/>
                  <a:gd name="T43" fmla="*/ 1 h 221"/>
                  <a:gd name="T44" fmla="*/ 1 w 219"/>
                  <a:gd name="T45" fmla="*/ 1 h 221"/>
                  <a:gd name="T46" fmla="*/ 1 w 219"/>
                  <a:gd name="T47" fmla="*/ 1 h 221"/>
                  <a:gd name="T48" fmla="*/ 1 w 219"/>
                  <a:gd name="T49" fmla="*/ 1 h 221"/>
                  <a:gd name="T50" fmla="*/ 1 w 219"/>
                  <a:gd name="T51" fmla="*/ 1 h 221"/>
                  <a:gd name="T52" fmla="*/ 1 w 219"/>
                  <a:gd name="T53" fmla="*/ 1 h 221"/>
                  <a:gd name="T54" fmla="*/ 1 w 219"/>
                  <a:gd name="T55" fmla="*/ 1 h 221"/>
                  <a:gd name="T56" fmla="*/ 1 w 219"/>
                  <a:gd name="T57" fmla="*/ 1 h 221"/>
                  <a:gd name="T58" fmla="*/ 1 w 219"/>
                  <a:gd name="T59" fmla="*/ 1 h 221"/>
                  <a:gd name="T60" fmla="*/ 1 w 219"/>
                  <a:gd name="T61" fmla="*/ 1 h 221"/>
                  <a:gd name="T62" fmla="*/ 1 w 219"/>
                  <a:gd name="T63" fmla="*/ 1 h 221"/>
                  <a:gd name="T64" fmla="*/ 1 w 219"/>
                  <a:gd name="T65" fmla="*/ 1 h 221"/>
                  <a:gd name="T66" fmla="*/ 1 w 219"/>
                  <a:gd name="T67" fmla="*/ 1 h 221"/>
                  <a:gd name="T68" fmla="*/ 1 w 219"/>
                  <a:gd name="T69" fmla="*/ 1 h 221"/>
                  <a:gd name="T70" fmla="*/ 1 w 219"/>
                  <a:gd name="T71" fmla="*/ 1 h 221"/>
                  <a:gd name="T72" fmla="*/ 1 w 219"/>
                  <a:gd name="T73" fmla="*/ 1 h 221"/>
                  <a:gd name="T74" fmla="*/ 1 w 219"/>
                  <a:gd name="T75" fmla="*/ 1 h 221"/>
                  <a:gd name="T76" fmla="*/ 1 w 219"/>
                  <a:gd name="T77" fmla="*/ 1 h 221"/>
                  <a:gd name="T78" fmla="*/ 1 w 219"/>
                  <a:gd name="T79" fmla="*/ 1 h 221"/>
                  <a:gd name="T80" fmla="*/ 1 w 219"/>
                  <a:gd name="T81" fmla="*/ 1 h 221"/>
                  <a:gd name="T82" fmla="*/ 1 w 219"/>
                  <a:gd name="T83" fmla="*/ 1 h 221"/>
                  <a:gd name="T84" fmla="*/ 1 w 219"/>
                  <a:gd name="T85" fmla="*/ 1 h 221"/>
                  <a:gd name="T86" fmla="*/ 1 w 219"/>
                  <a:gd name="T87" fmla="*/ 1 h 221"/>
                  <a:gd name="T88" fmla="*/ 1 w 219"/>
                  <a:gd name="T89" fmla="*/ 1 h 221"/>
                  <a:gd name="T90" fmla="*/ 1 w 219"/>
                  <a:gd name="T91" fmla="*/ 1 h 221"/>
                  <a:gd name="T92" fmla="*/ 1 w 219"/>
                  <a:gd name="T93" fmla="*/ 1 h 221"/>
                  <a:gd name="T94" fmla="*/ 1 w 219"/>
                  <a:gd name="T95" fmla="*/ 1 h 221"/>
                  <a:gd name="T96" fmla="*/ 1 w 219"/>
                  <a:gd name="T97" fmla="*/ 1 h 221"/>
                  <a:gd name="T98" fmla="*/ 1 w 219"/>
                  <a:gd name="T99" fmla="*/ 1 h 221"/>
                  <a:gd name="T100" fmla="*/ 1 w 219"/>
                  <a:gd name="T101" fmla="*/ 1 h 221"/>
                  <a:gd name="T102" fmla="*/ 1 w 219"/>
                  <a:gd name="T103" fmla="*/ 1 h 221"/>
                  <a:gd name="T104" fmla="*/ 1 w 219"/>
                  <a:gd name="T105" fmla="*/ 1 h 221"/>
                  <a:gd name="T106" fmla="*/ 1 w 219"/>
                  <a:gd name="T107" fmla="*/ 1 h 221"/>
                  <a:gd name="T108" fmla="*/ 1 w 219"/>
                  <a:gd name="T109" fmla="*/ 1 h 221"/>
                  <a:gd name="T110" fmla="*/ 1 w 219"/>
                  <a:gd name="T111" fmla="*/ 1 h 221"/>
                  <a:gd name="T112" fmla="*/ 1 w 219"/>
                  <a:gd name="T113" fmla="*/ 1 h 221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219"/>
                  <a:gd name="T172" fmla="*/ 0 h 221"/>
                  <a:gd name="T173" fmla="*/ 219 w 219"/>
                  <a:gd name="T174" fmla="*/ 221 h 221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219" h="221">
                    <a:moveTo>
                      <a:pt x="113" y="46"/>
                    </a:moveTo>
                    <a:lnTo>
                      <a:pt x="105" y="35"/>
                    </a:lnTo>
                    <a:lnTo>
                      <a:pt x="88" y="13"/>
                    </a:lnTo>
                    <a:lnTo>
                      <a:pt x="68" y="0"/>
                    </a:lnTo>
                    <a:lnTo>
                      <a:pt x="60" y="16"/>
                    </a:lnTo>
                    <a:lnTo>
                      <a:pt x="58" y="47"/>
                    </a:lnTo>
                    <a:lnTo>
                      <a:pt x="57" y="68"/>
                    </a:lnTo>
                    <a:lnTo>
                      <a:pt x="49" y="77"/>
                    </a:lnTo>
                    <a:lnTo>
                      <a:pt x="39" y="73"/>
                    </a:lnTo>
                    <a:lnTo>
                      <a:pt x="25" y="73"/>
                    </a:lnTo>
                    <a:lnTo>
                      <a:pt x="10" y="89"/>
                    </a:lnTo>
                    <a:lnTo>
                      <a:pt x="0" y="112"/>
                    </a:lnTo>
                    <a:lnTo>
                      <a:pt x="2" y="131"/>
                    </a:lnTo>
                    <a:lnTo>
                      <a:pt x="6" y="138"/>
                    </a:lnTo>
                    <a:lnTo>
                      <a:pt x="12" y="143"/>
                    </a:lnTo>
                    <a:lnTo>
                      <a:pt x="19" y="148"/>
                    </a:lnTo>
                    <a:lnTo>
                      <a:pt x="27" y="152"/>
                    </a:lnTo>
                    <a:lnTo>
                      <a:pt x="35" y="155"/>
                    </a:lnTo>
                    <a:lnTo>
                      <a:pt x="43" y="157"/>
                    </a:lnTo>
                    <a:lnTo>
                      <a:pt x="53" y="159"/>
                    </a:lnTo>
                    <a:lnTo>
                      <a:pt x="60" y="159"/>
                    </a:lnTo>
                    <a:lnTo>
                      <a:pt x="68" y="159"/>
                    </a:lnTo>
                    <a:lnTo>
                      <a:pt x="78" y="159"/>
                    </a:lnTo>
                    <a:lnTo>
                      <a:pt x="88" y="159"/>
                    </a:lnTo>
                    <a:lnTo>
                      <a:pt x="96" y="159"/>
                    </a:lnTo>
                    <a:lnTo>
                      <a:pt x="104" y="160"/>
                    </a:lnTo>
                    <a:lnTo>
                      <a:pt x="107" y="162"/>
                    </a:lnTo>
                    <a:lnTo>
                      <a:pt x="109" y="166"/>
                    </a:lnTo>
                    <a:lnTo>
                      <a:pt x="107" y="173"/>
                    </a:lnTo>
                    <a:lnTo>
                      <a:pt x="107" y="187"/>
                    </a:lnTo>
                    <a:lnTo>
                      <a:pt x="117" y="197"/>
                    </a:lnTo>
                    <a:lnTo>
                      <a:pt x="131" y="206"/>
                    </a:lnTo>
                    <a:lnTo>
                      <a:pt x="145" y="211"/>
                    </a:lnTo>
                    <a:lnTo>
                      <a:pt x="152" y="213"/>
                    </a:lnTo>
                    <a:lnTo>
                      <a:pt x="158" y="216"/>
                    </a:lnTo>
                    <a:lnTo>
                      <a:pt x="166" y="218"/>
                    </a:lnTo>
                    <a:lnTo>
                      <a:pt x="176" y="220"/>
                    </a:lnTo>
                    <a:lnTo>
                      <a:pt x="184" y="221"/>
                    </a:lnTo>
                    <a:lnTo>
                      <a:pt x="192" y="220"/>
                    </a:lnTo>
                    <a:lnTo>
                      <a:pt x="201" y="216"/>
                    </a:lnTo>
                    <a:lnTo>
                      <a:pt x="209" y="211"/>
                    </a:lnTo>
                    <a:lnTo>
                      <a:pt x="219" y="199"/>
                    </a:lnTo>
                    <a:lnTo>
                      <a:pt x="217" y="187"/>
                    </a:lnTo>
                    <a:lnTo>
                      <a:pt x="207" y="176"/>
                    </a:lnTo>
                    <a:lnTo>
                      <a:pt x="194" y="164"/>
                    </a:lnTo>
                    <a:lnTo>
                      <a:pt x="182" y="148"/>
                    </a:lnTo>
                    <a:lnTo>
                      <a:pt x="176" y="131"/>
                    </a:lnTo>
                    <a:lnTo>
                      <a:pt x="170" y="120"/>
                    </a:lnTo>
                    <a:lnTo>
                      <a:pt x="156" y="120"/>
                    </a:lnTo>
                    <a:lnTo>
                      <a:pt x="152" y="117"/>
                    </a:lnTo>
                    <a:lnTo>
                      <a:pt x="143" y="108"/>
                    </a:lnTo>
                    <a:lnTo>
                      <a:pt x="135" y="96"/>
                    </a:lnTo>
                    <a:lnTo>
                      <a:pt x="135" y="84"/>
                    </a:lnTo>
                    <a:lnTo>
                      <a:pt x="139" y="72"/>
                    </a:lnTo>
                    <a:lnTo>
                      <a:pt x="137" y="61"/>
                    </a:lnTo>
                    <a:lnTo>
                      <a:pt x="129" y="53"/>
                    </a:lnTo>
                    <a:lnTo>
                      <a:pt x="113" y="46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20" name="Freeform 9"/>
              <p:cNvSpPr>
                <a:spLocks/>
              </p:cNvSpPr>
              <p:nvPr/>
            </p:nvSpPr>
            <p:spPr bwMode="auto">
              <a:xfrm>
                <a:off x="3238" y="3051"/>
                <a:ext cx="105" cy="278"/>
              </a:xfrm>
              <a:custGeom>
                <a:avLst/>
                <a:gdLst>
                  <a:gd name="T0" fmla="*/ 1 w 153"/>
                  <a:gd name="T1" fmla="*/ 1 h 463"/>
                  <a:gd name="T2" fmla="*/ 1 w 153"/>
                  <a:gd name="T3" fmla="*/ 1 h 463"/>
                  <a:gd name="T4" fmla="*/ 1 w 153"/>
                  <a:gd name="T5" fmla="*/ 0 h 463"/>
                  <a:gd name="T6" fmla="*/ 1 w 153"/>
                  <a:gd name="T7" fmla="*/ 1 h 463"/>
                  <a:gd name="T8" fmla="*/ 0 w 153"/>
                  <a:gd name="T9" fmla="*/ 1 h 463"/>
                  <a:gd name="T10" fmla="*/ 1 w 153"/>
                  <a:gd name="T11" fmla="*/ 1 h 463"/>
                  <a:gd name="T12" fmla="*/ 1 w 153"/>
                  <a:gd name="T13" fmla="*/ 1 h 463"/>
                  <a:gd name="T14" fmla="*/ 1 w 153"/>
                  <a:gd name="T15" fmla="*/ 1 h 463"/>
                  <a:gd name="T16" fmla="*/ 1 w 153"/>
                  <a:gd name="T17" fmla="*/ 1 h 463"/>
                  <a:gd name="T18" fmla="*/ 1 w 153"/>
                  <a:gd name="T19" fmla="*/ 1 h 463"/>
                  <a:gd name="T20" fmla="*/ 1 w 153"/>
                  <a:gd name="T21" fmla="*/ 1 h 463"/>
                  <a:gd name="T22" fmla="*/ 1 w 153"/>
                  <a:gd name="T23" fmla="*/ 1 h 463"/>
                  <a:gd name="T24" fmla="*/ 1 w 153"/>
                  <a:gd name="T25" fmla="*/ 1 h 463"/>
                  <a:gd name="T26" fmla="*/ 1 w 153"/>
                  <a:gd name="T27" fmla="*/ 1 h 463"/>
                  <a:gd name="T28" fmla="*/ 1 w 153"/>
                  <a:gd name="T29" fmla="*/ 1 h 463"/>
                  <a:gd name="T30" fmla="*/ 1 w 153"/>
                  <a:gd name="T31" fmla="*/ 1 h 463"/>
                  <a:gd name="T32" fmla="*/ 1 w 153"/>
                  <a:gd name="T33" fmla="*/ 1 h 463"/>
                  <a:gd name="T34" fmla="*/ 1 w 153"/>
                  <a:gd name="T35" fmla="*/ 1 h 463"/>
                  <a:gd name="T36" fmla="*/ 1 w 153"/>
                  <a:gd name="T37" fmla="*/ 1 h 463"/>
                  <a:gd name="T38" fmla="*/ 1 w 153"/>
                  <a:gd name="T39" fmla="*/ 1 h 463"/>
                  <a:gd name="T40" fmla="*/ 1 w 153"/>
                  <a:gd name="T41" fmla="*/ 1 h 463"/>
                  <a:gd name="T42" fmla="*/ 1 w 153"/>
                  <a:gd name="T43" fmla="*/ 1 h 463"/>
                  <a:gd name="T44" fmla="*/ 1 w 153"/>
                  <a:gd name="T45" fmla="*/ 1 h 463"/>
                  <a:gd name="T46" fmla="*/ 1 w 153"/>
                  <a:gd name="T47" fmla="*/ 1 h 463"/>
                  <a:gd name="T48" fmla="*/ 1 w 153"/>
                  <a:gd name="T49" fmla="*/ 1 h 463"/>
                  <a:gd name="T50" fmla="*/ 1 w 153"/>
                  <a:gd name="T51" fmla="*/ 1 h 463"/>
                  <a:gd name="T52" fmla="*/ 1 w 153"/>
                  <a:gd name="T53" fmla="*/ 1 h 463"/>
                  <a:gd name="T54" fmla="*/ 1 w 153"/>
                  <a:gd name="T55" fmla="*/ 1 h 463"/>
                  <a:gd name="T56" fmla="*/ 1 w 153"/>
                  <a:gd name="T57" fmla="*/ 1 h 463"/>
                  <a:gd name="T58" fmla="*/ 1 w 153"/>
                  <a:gd name="T59" fmla="*/ 1 h 463"/>
                  <a:gd name="T60" fmla="*/ 1 w 153"/>
                  <a:gd name="T61" fmla="*/ 1 h 463"/>
                  <a:gd name="T62" fmla="*/ 1 w 153"/>
                  <a:gd name="T63" fmla="*/ 1 h 463"/>
                  <a:gd name="T64" fmla="*/ 1 w 153"/>
                  <a:gd name="T65" fmla="*/ 1 h 463"/>
                  <a:gd name="T66" fmla="*/ 1 w 153"/>
                  <a:gd name="T67" fmla="*/ 1 h 463"/>
                  <a:gd name="T68" fmla="*/ 1 w 153"/>
                  <a:gd name="T69" fmla="*/ 1 h 463"/>
                  <a:gd name="T70" fmla="*/ 1 w 153"/>
                  <a:gd name="T71" fmla="*/ 1 h 463"/>
                  <a:gd name="T72" fmla="*/ 1 w 153"/>
                  <a:gd name="T73" fmla="*/ 1 h 463"/>
                  <a:gd name="T74" fmla="*/ 1 w 153"/>
                  <a:gd name="T75" fmla="*/ 1 h 463"/>
                  <a:gd name="T76" fmla="*/ 1 w 153"/>
                  <a:gd name="T77" fmla="*/ 1 h 463"/>
                  <a:gd name="T78" fmla="*/ 1 w 153"/>
                  <a:gd name="T79" fmla="*/ 1 h 463"/>
                  <a:gd name="T80" fmla="*/ 1 w 153"/>
                  <a:gd name="T81" fmla="*/ 1 h 463"/>
                  <a:gd name="T82" fmla="*/ 1 w 153"/>
                  <a:gd name="T83" fmla="*/ 1 h 463"/>
                  <a:gd name="T84" fmla="*/ 1 w 153"/>
                  <a:gd name="T85" fmla="*/ 1 h 463"/>
                  <a:gd name="T86" fmla="*/ 1 w 153"/>
                  <a:gd name="T87" fmla="*/ 1 h 463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53"/>
                  <a:gd name="T133" fmla="*/ 0 h 463"/>
                  <a:gd name="T134" fmla="*/ 153 w 153"/>
                  <a:gd name="T135" fmla="*/ 463 h 463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53" h="463">
                    <a:moveTo>
                      <a:pt x="57" y="63"/>
                    </a:moveTo>
                    <a:lnTo>
                      <a:pt x="55" y="61"/>
                    </a:lnTo>
                    <a:lnTo>
                      <a:pt x="53" y="56"/>
                    </a:lnTo>
                    <a:lnTo>
                      <a:pt x="51" y="47"/>
                    </a:lnTo>
                    <a:lnTo>
                      <a:pt x="55" y="37"/>
                    </a:lnTo>
                    <a:lnTo>
                      <a:pt x="61" y="25"/>
                    </a:lnTo>
                    <a:lnTo>
                      <a:pt x="61" y="14"/>
                    </a:lnTo>
                    <a:lnTo>
                      <a:pt x="57" y="6"/>
                    </a:lnTo>
                    <a:lnTo>
                      <a:pt x="47" y="0"/>
                    </a:lnTo>
                    <a:lnTo>
                      <a:pt x="33" y="4"/>
                    </a:lnTo>
                    <a:lnTo>
                      <a:pt x="22" y="13"/>
                    </a:lnTo>
                    <a:lnTo>
                      <a:pt x="14" y="23"/>
                    </a:lnTo>
                    <a:lnTo>
                      <a:pt x="8" y="28"/>
                    </a:lnTo>
                    <a:lnTo>
                      <a:pt x="2" y="33"/>
                    </a:lnTo>
                    <a:lnTo>
                      <a:pt x="0" y="40"/>
                    </a:lnTo>
                    <a:lnTo>
                      <a:pt x="0" y="47"/>
                    </a:lnTo>
                    <a:lnTo>
                      <a:pt x="6" y="53"/>
                    </a:lnTo>
                    <a:lnTo>
                      <a:pt x="14" y="60"/>
                    </a:lnTo>
                    <a:lnTo>
                      <a:pt x="18" y="70"/>
                    </a:lnTo>
                    <a:lnTo>
                      <a:pt x="26" y="79"/>
                    </a:lnTo>
                    <a:lnTo>
                      <a:pt x="35" y="87"/>
                    </a:lnTo>
                    <a:lnTo>
                      <a:pt x="45" y="96"/>
                    </a:lnTo>
                    <a:lnTo>
                      <a:pt x="51" y="105"/>
                    </a:lnTo>
                    <a:lnTo>
                      <a:pt x="53" y="117"/>
                    </a:lnTo>
                    <a:lnTo>
                      <a:pt x="53" y="127"/>
                    </a:lnTo>
                    <a:lnTo>
                      <a:pt x="55" y="136"/>
                    </a:lnTo>
                    <a:lnTo>
                      <a:pt x="59" y="141"/>
                    </a:lnTo>
                    <a:lnTo>
                      <a:pt x="63" y="145"/>
                    </a:lnTo>
                    <a:lnTo>
                      <a:pt x="67" y="152"/>
                    </a:lnTo>
                    <a:lnTo>
                      <a:pt x="69" y="161"/>
                    </a:lnTo>
                    <a:lnTo>
                      <a:pt x="67" y="173"/>
                    </a:lnTo>
                    <a:lnTo>
                      <a:pt x="65" y="183"/>
                    </a:lnTo>
                    <a:lnTo>
                      <a:pt x="65" y="192"/>
                    </a:lnTo>
                    <a:lnTo>
                      <a:pt x="63" y="197"/>
                    </a:lnTo>
                    <a:lnTo>
                      <a:pt x="57" y="201"/>
                    </a:lnTo>
                    <a:lnTo>
                      <a:pt x="51" y="199"/>
                    </a:lnTo>
                    <a:lnTo>
                      <a:pt x="43" y="195"/>
                    </a:lnTo>
                    <a:lnTo>
                      <a:pt x="37" y="190"/>
                    </a:lnTo>
                    <a:lnTo>
                      <a:pt x="31" y="183"/>
                    </a:lnTo>
                    <a:lnTo>
                      <a:pt x="22" y="180"/>
                    </a:lnTo>
                    <a:lnTo>
                      <a:pt x="14" y="178"/>
                    </a:lnTo>
                    <a:lnTo>
                      <a:pt x="8" y="181"/>
                    </a:lnTo>
                    <a:lnTo>
                      <a:pt x="4" y="188"/>
                    </a:lnTo>
                    <a:lnTo>
                      <a:pt x="6" y="199"/>
                    </a:lnTo>
                    <a:lnTo>
                      <a:pt x="14" y="213"/>
                    </a:lnTo>
                    <a:lnTo>
                      <a:pt x="24" y="225"/>
                    </a:lnTo>
                    <a:lnTo>
                      <a:pt x="26" y="239"/>
                    </a:lnTo>
                    <a:lnTo>
                      <a:pt x="27" y="253"/>
                    </a:lnTo>
                    <a:lnTo>
                      <a:pt x="31" y="269"/>
                    </a:lnTo>
                    <a:lnTo>
                      <a:pt x="37" y="279"/>
                    </a:lnTo>
                    <a:lnTo>
                      <a:pt x="45" y="282"/>
                    </a:lnTo>
                    <a:lnTo>
                      <a:pt x="51" y="286"/>
                    </a:lnTo>
                    <a:lnTo>
                      <a:pt x="53" y="295"/>
                    </a:lnTo>
                    <a:lnTo>
                      <a:pt x="53" y="310"/>
                    </a:lnTo>
                    <a:lnTo>
                      <a:pt x="55" y="324"/>
                    </a:lnTo>
                    <a:lnTo>
                      <a:pt x="57" y="338"/>
                    </a:lnTo>
                    <a:lnTo>
                      <a:pt x="57" y="349"/>
                    </a:lnTo>
                    <a:lnTo>
                      <a:pt x="55" y="354"/>
                    </a:lnTo>
                    <a:lnTo>
                      <a:pt x="49" y="356"/>
                    </a:lnTo>
                    <a:lnTo>
                      <a:pt x="43" y="354"/>
                    </a:lnTo>
                    <a:lnTo>
                      <a:pt x="37" y="352"/>
                    </a:lnTo>
                    <a:lnTo>
                      <a:pt x="33" y="354"/>
                    </a:lnTo>
                    <a:lnTo>
                      <a:pt x="29" y="363"/>
                    </a:lnTo>
                    <a:lnTo>
                      <a:pt x="27" y="375"/>
                    </a:lnTo>
                    <a:lnTo>
                      <a:pt x="27" y="389"/>
                    </a:lnTo>
                    <a:lnTo>
                      <a:pt x="33" y="401"/>
                    </a:lnTo>
                    <a:lnTo>
                      <a:pt x="41" y="408"/>
                    </a:lnTo>
                    <a:lnTo>
                      <a:pt x="49" y="413"/>
                    </a:lnTo>
                    <a:lnTo>
                      <a:pt x="51" y="423"/>
                    </a:lnTo>
                    <a:lnTo>
                      <a:pt x="51" y="437"/>
                    </a:lnTo>
                    <a:lnTo>
                      <a:pt x="51" y="451"/>
                    </a:lnTo>
                    <a:lnTo>
                      <a:pt x="51" y="460"/>
                    </a:lnTo>
                    <a:lnTo>
                      <a:pt x="51" y="463"/>
                    </a:lnTo>
                    <a:lnTo>
                      <a:pt x="55" y="463"/>
                    </a:lnTo>
                    <a:lnTo>
                      <a:pt x="63" y="463"/>
                    </a:lnTo>
                    <a:lnTo>
                      <a:pt x="72" y="463"/>
                    </a:lnTo>
                    <a:lnTo>
                      <a:pt x="80" y="463"/>
                    </a:lnTo>
                    <a:lnTo>
                      <a:pt x="82" y="462"/>
                    </a:lnTo>
                    <a:lnTo>
                      <a:pt x="82" y="458"/>
                    </a:lnTo>
                    <a:lnTo>
                      <a:pt x="78" y="453"/>
                    </a:lnTo>
                    <a:lnTo>
                      <a:pt x="72" y="443"/>
                    </a:lnTo>
                    <a:lnTo>
                      <a:pt x="69" y="427"/>
                    </a:lnTo>
                    <a:lnTo>
                      <a:pt x="65" y="408"/>
                    </a:lnTo>
                    <a:lnTo>
                      <a:pt x="63" y="392"/>
                    </a:lnTo>
                    <a:lnTo>
                      <a:pt x="65" y="383"/>
                    </a:lnTo>
                    <a:lnTo>
                      <a:pt x="69" y="382"/>
                    </a:lnTo>
                    <a:lnTo>
                      <a:pt x="76" y="382"/>
                    </a:lnTo>
                    <a:lnTo>
                      <a:pt x="84" y="387"/>
                    </a:lnTo>
                    <a:lnTo>
                      <a:pt x="90" y="396"/>
                    </a:lnTo>
                    <a:lnTo>
                      <a:pt x="94" y="406"/>
                    </a:lnTo>
                    <a:lnTo>
                      <a:pt x="98" y="413"/>
                    </a:lnTo>
                    <a:lnTo>
                      <a:pt x="106" y="418"/>
                    </a:lnTo>
                    <a:lnTo>
                      <a:pt x="121" y="422"/>
                    </a:lnTo>
                    <a:lnTo>
                      <a:pt x="137" y="423"/>
                    </a:lnTo>
                    <a:lnTo>
                      <a:pt x="149" y="423"/>
                    </a:lnTo>
                    <a:lnTo>
                      <a:pt x="153" y="420"/>
                    </a:lnTo>
                    <a:lnTo>
                      <a:pt x="145" y="410"/>
                    </a:lnTo>
                    <a:lnTo>
                      <a:pt x="131" y="392"/>
                    </a:lnTo>
                    <a:lnTo>
                      <a:pt x="121" y="371"/>
                    </a:lnTo>
                    <a:lnTo>
                      <a:pt x="112" y="352"/>
                    </a:lnTo>
                    <a:lnTo>
                      <a:pt x="108" y="335"/>
                    </a:lnTo>
                    <a:lnTo>
                      <a:pt x="108" y="322"/>
                    </a:lnTo>
                    <a:lnTo>
                      <a:pt x="108" y="314"/>
                    </a:lnTo>
                    <a:lnTo>
                      <a:pt x="108" y="303"/>
                    </a:lnTo>
                    <a:lnTo>
                      <a:pt x="108" y="293"/>
                    </a:lnTo>
                    <a:lnTo>
                      <a:pt x="108" y="279"/>
                    </a:lnTo>
                    <a:lnTo>
                      <a:pt x="110" y="267"/>
                    </a:lnTo>
                    <a:lnTo>
                      <a:pt x="110" y="253"/>
                    </a:lnTo>
                    <a:lnTo>
                      <a:pt x="106" y="239"/>
                    </a:lnTo>
                    <a:lnTo>
                      <a:pt x="100" y="225"/>
                    </a:lnTo>
                    <a:lnTo>
                      <a:pt x="98" y="213"/>
                    </a:lnTo>
                    <a:lnTo>
                      <a:pt x="98" y="208"/>
                    </a:lnTo>
                    <a:lnTo>
                      <a:pt x="104" y="204"/>
                    </a:lnTo>
                    <a:lnTo>
                      <a:pt x="108" y="199"/>
                    </a:lnTo>
                    <a:lnTo>
                      <a:pt x="108" y="188"/>
                    </a:lnTo>
                    <a:lnTo>
                      <a:pt x="106" y="178"/>
                    </a:lnTo>
                    <a:lnTo>
                      <a:pt x="108" y="169"/>
                    </a:lnTo>
                    <a:lnTo>
                      <a:pt x="112" y="166"/>
                    </a:lnTo>
                    <a:lnTo>
                      <a:pt x="116" y="164"/>
                    </a:lnTo>
                    <a:lnTo>
                      <a:pt x="119" y="161"/>
                    </a:lnTo>
                    <a:lnTo>
                      <a:pt x="119" y="154"/>
                    </a:lnTo>
                    <a:lnTo>
                      <a:pt x="114" y="147"/>
                    </a:lnTo>
                    <a:lnTo>
                      <a:pt x="102" y="143"/>
                    </a:lnTo>
                    <a:lnTo>
                      <a:pt x="90" y="138"/>
                    </a:lnTo>
                    <a:lnTo>
                      <a:pt x="82" y="131"/>
                    </a:lnTo>
                    <a:lnTo>
                      <a:pt x="76" y="119"/>
                    </a:lnTo>
                    <a:lnTo>
                      <a:pt x="71" y="105"/>
                    </a:lnTo>
                    <a:lnTo>
                      <a:pt x="67" y="91"/>
                    </a:lnTo>
                    <a:lnTo>
                      <a:pt x="65" y="80"/>
                    </a:lnTo>
                    <a:lnTo>
                      <a:pt x="63" y="74"/>
                    </a:lnTo>
                    <a:lnTo>
                      <a:pt x="61" y="68"/>
                    </a:lnTo>
                    <a:lnTo>
                      <a:pt x="59" y="65"/>
                    </a:lnTo>
                    <a:lnTo>
                      <a:pt x="57" y="63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21" name="Freeform 10"/>
              <p:cNvSpPr>
                <a:spLocks/>
              </p:cNvSpPr>
              <p:nvPr/>
            </p:nvSpPr>
            <p:spPr bwMode="auto">
              <a:xfrm>
                <a:off x="3398" y="3195"/>
                <a:ext cx="80" cy="79"/>
              </a:xfrm>
              <a:custGeom>
                <a:avLst/>
                <a:gdLst>
                  <a:gd name="T0" fmla="*/ 1 w 117"/>
                  <a:gd name="T1" fmla="*/ 1 h 132"/>
                  <a:gd name="T2" fmla="*/ 1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1 w 117"/>
                  <a:gd name="T11" fmla="*/ 1 h 132"/>
                  <a:gd name="T12" fmla="*/ 1 w 117"/>
                  <a:gd name="T13" fmla="*/ 1 h 132"/>
                  <a:gd name="T14" fmla="*/ 1 w 117"/>
                  <a:gd name="T15" fmla="*/ 0 h 132"/>
                  <a:gd name="T16" fmla="*/ 1 w 117"/>
                  <a:gd name="T17" fmla="*/ 1 h 132"/>
                  <a:gd name="T18" fmla="*/ 1 w 117"/>
                  <a:gd name="T19" fmla="*/ 1 h 132"/>
                  <a:gd name="T20" fmla="*/ 1 w 117"/>
                  <a:gd name="T21" fmla="*/ 1 h 132"/>
                  <a:gd name="T22" fmla="*/ 1 w 117"/>
                  <a:gd name="T23" fmla="*/ 1 h 132"/>
                  <a:gd name="T24" fmla="*/ 1 w 117"/>
                  <a:gd name="T25" fmla="*/ 1 h 132"/>
                  <a:gd name="T26" fmla="*/ 1 w 117"/>
                  <a:gd name="T27" fmla="*/ 1 h 132"/>
                  <a:gd name="T28" fmla="*/ 1 w 117"/>
                  <a:gd name="T29" fmla="*/ 1 h 132"/>
                  <a:gd name="T30" fmla="*/ 1 w 117"/>
                  <a:gd name="T31" fmla="*/ 1 h 132"/>
                  <a:gd name="T32" fmla="*/ 1 w 117"/>
                  <a:gd name="T33" fmla="*/ 1 h 132"/>
                  <a:gd name="T34" fmla="*/ 1 w 117"/>
                  <a:gd name="T35" fmla="*/ 1 h 132"/>
                  <a:gd name="T36" fmla="*/ 1 w 117"/>
                  <a:gd name="T37" fmla="*/ 1 h 132"/>
                  <a:gd name="T38" fmla="*/ 1 w 117"/>
                  <a:gd name="T39" fmla="*/ 1 h 132"/>
                  <a:gd name="T40" fmla="*/ 1 w 117"/>
                  <a:gd name="T41" fmla="*/ 1 h 132"/>
                  <a:gd name="T42" fmla="*/ 1 w 117"/>
                  <a:gd name="T43" fmla="*/ 1 h 132"/>
                  <a:gd name="T44" fmla="*/ 1 w 117"/>
                  <a:gd name="T45" fmla="*/ 1 h 132"/>
                  <a:gd name="T46" fmla="*/ 1 w 117"/>
                  <a:gd name="T47" fmla="*/ 1 h 132"/>
                  <a:gd name="T48" fmla="*/ 0 w 117"/>
                  <a:gd name="T49" fmla="*/ 1 h 132"/>
                  <a:gd name="T50" fmla="*/ 1 w 117"/>
                  <a:gd name="T51" fmla="*/ 1 h 132"/>
                  <a:gd name="T52" fmla="*/ 1 w 117"/>
                  <a:gd name="T53" fmla="*/ 1 h 132"/>
                  <a:gd name="T54" fmla="*/ 1 w 117"/>
                  <a:gd name="T55" fmla="*/ 1 h 132"/>
                  <a:gd name="T56" fmla="*/ 1 w 117"/>
                  <a:gd name="T57" fmla="*/ 1 h 132"/>
                  <a:gd name="T58" fmla="*/ 1 w 117"/>
                  <a:gd name="T59" fmla="*/ 1 h 132"/>
                  <a:gd name="T60" fmla="*/ 1 w 117"/>
                  <a:gd name="T61" fmla="*/ 1 h 132"/>
                  <a:gd name="T62" fmla="*/ 1 w 117"/>
                  <a:gd name="T63" fmla="*/ 1 h 132"/>
                  <a:gd name="T64" fmla="*/ 1 w 117"/>
                  <a:gd name="T65" fmla="*/ 1 h 132"/>
                  <a:gd name="T66" fmla="*/ 1 w 117"/>
                  <a:gd name="T67" fmla="*/ 1 h 132"/>
                  <a:gd name="T68" fmla="*/ 1 w 117"/>
                  <a:gd name="T69" fmla="*/ 1 h 132"/>
                  <a:gd name="T70" fmla="*/ 1 w 117"/>
                  <a:gd name="T71" fmla="*/ 1 h 132"/>
                  <a:gd name="T72" fmla="*/ 1 w 117"/>
                  <a:gd name="T73" fmla="*/ 1 h 132"/>
                  <a:gd name="T74" fmla="*/ 1 w 117"/>
                  <a:gd name="T75" fmla="*/ 1 h 132"/>
                  <a:gd name="T76" fmla="*/ 1 w 117"/>
                  <a:gd name="T77" fmla="*/ 1 h 132"/>
                  <a:gd name="T78" fmla="*/ 1 w 117"/>
                  <a:gd name="T79" fmla="*/ 1 h 132"/>
                  <a:gd name="T80" fmla="*/ 1 w 117"/>
                  <a:gd name="T81" fmla="*/ 1 h 132"/>
                  <a:gd name="T82" fmla="*/ 1 w 117"/>
                  <a:gd name="T83" fmla="*/ 1 h 132"/>
                  <a:gd name="T84" fmla="*/ 1 w 117"/>
                  <a:gd name="T85" fmla="*/ 1 h 132"/>
                  <a:gd name="T86" fmla="*/ 1 w 117"/>
                  <a:gd name="T87" fmla="*/ 1 h 132"/>
                  <a:gd name="T88" fmla="*/ 1 w 117"/>
                  <a:gd name="T89" fmla="*/ 1 h 132"/>
                  <a:gd name="T90" fmla="*/ 1 w 117"/>
                  <a:gd name="T91" fmla="*/ 1 h 132"/>
                  <a:gd name="T92" fmla="*/ 1 w 117"/>
                  <a:gd name="T93" fmla="*/ 1 h 132"/>
                  <a:gd name="T94" fmla="*/ 1 w 117"/>
                  <a:gd name="T95" fmla="*/ 1 h 132"/>
                  <a:gd name="T96" fmla="*/ 1 w 117"/>
                  <a:gd name="T97" fmla="*/ 1 h 132"/>
                  <a:gd name="T98" fmla="*/ 1 w 117"/>
                  <a:gd name="T99" fmla="*/ 1 h 132"/>
                  <a:gd name="T100" fmla="*/ 1 w 117"/>
                  <a:gd name="T101" fmla="*/ 1 h 132"/>
                  <a:gd name="T102" fmla="*/ 1 w 117"/>
                  <a:gd name="T103" fmla="*/ 1 h 132"/>
                  <a:gd name="T104" fmla="*/ 1 w 117"/>
                  <a:gd name="T105" fmla="*/ 1 h 132"/>
                  <a:gd name="T106" fmla="*/ 1 w 117"/>
                  <a:gd name="T107" fmla="*/ 1 h 132"/>
                  <a:gd name="T108" fmla="*/ 1 w 117"/>
                  <a:gd name="T109" fmla="*/ 1 h 132"/>
                  <a:gd name="T110" fmla="*/ 1 w 117"/>
                  <a:gd name="T111" fmla="*/ 1 h 132"/>
                  <a:gd name="T112" fmla="*/ 1 w 117"/>
                  <a:gd name="T113" fmla="*/ 1 h 132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17"/>
                  <a:gd name="T172" fmla="*/ 0 h 132"/>
                  <a:gd name="T173" fmla="*/ 117 w 117"/>
                  <a:gd name="T174" fmla="*/ 132 h 132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17" h="132">
                    <a:moveTo>
                      <a:pt x="59" y="36"/>
                    </a:moveTo>
                    <a:lnTo>
                      <a:pt x="57" y="34"/>
                    </a:lnTo>
                    <a:lnTo>
                      <a:pt x="57" y="29"/>
                    </a:lnTo>
                    <a:lnTo>
                      <a:pt x="55" y="22"/>
                    </a:lnTo>
                    <a:lnTo>
                      <a:pt x="59" y="15"/>
                    </a:lnTo>
                    <a:lnTo>
                      <a:pt x="63" y="8"/>
                    </a:lnTo>
                    <a:lnTo>
                      <a:pt x="63" y="1"/>
                    </a:lnTo>
                    <a:lnTo>
                      <a:pt x="59" y="0"/>
                    </a:lnTo>
                    <a:lnTo>
                      <a:pt x="55" y="1"/>
                    </a:lnTo>
                    <a:lnTo>
                      <a:pt x="51" y="5"/>
                    </a:lnTo>
                    <a:lnTo>
                      <a:pt x="45" y="8"/>
                    </a:lnTo>
                    <a:lnTo>
                      <a:pt x="35" y="12"/>
                    </a:lnTo>
                    <a:lnTo>
                      <a:pt x="25" y="12"/>
                    </a:lnTo>
                    <a:lnTo>
                      <a:pt x="16" y="12"/>
                    </a:lnTo>
                    <a:lnTo>
                      <a:pt x="12" y="15"/>
                    </a:lnTo>
                    <a:lnTo>
                      <a:pt x="12" y="21"/>
                    </a:lnTo>
                    <a:lnTo>
                      <a:pt x="18" y="26"/>
                    </a:lnTo>
                    <a:lnTo>
                      <a:pt x="25" y="31"/>
                    </a:lnTo>
                    <a:lnTo>
                      <a:pt x="31" y="40"/>
                    </a:lnTo>
                    <a:lnTo>
                      <a:pt x="31" y="47"/>
                    </a:lnTo>
                    <a:lnTo>
                      <a:pt x="27" y="50"/>
                    </a:lnTo>
                    <a:lnTo>
                      <a:pt x="22" y="48"/>
                    </a:lnTo>
                    <a:lnTo>
                      <a:pt x="12" y="47"/>
                    </a:lnTo>
                    <a:lnTo>
                      <a:pt x="4" y="48"/>
                    </a:lnTo>
                    <a:lnTo>
                      <a:pt x="0" y="55"/>
                    </a:lnTo>
                    <a:lnTo>
                      <a:pt x="2" y="66"/>
                    </a:lnTo>
                    <a:lnTo>
                      <a:pt x="8" y="73"/>
                    </a:lnTo>
                    <a:lnTo>
                      <a:pt x="16" y="78"/>
                    </a:lnTo>
                    <a:lnTo>
                      <a:pt x="25" y="80"/>
                    </a:lnTo>
                    <a:lnTo>
                      <a:pt x="39" y="78"/>
                    </a:lnTo>
                    <a:lnTo>
                      <a:pt x="55" y="75"/>
                    </a:lnTo>
                    <a:lnTo>
                      <a:pt x="67" y="75"/>
                    </a:lnTo>
                    <a:lnTo>
                      <a:pt x="72" y="80"/>
                    </a:lnTo>
                    <a:lnTo>
                      <a:pt x="72" y="88"/>
                    </a:lnTo>
                    <a:lnTo>
                      <a:pt x="74" y="95"/>
                    </a:lnTo>
                    <a:lnTo>
                      <a:pt x="78" y="102"/>
                    </a:lnTo>
                    <a:lnTo>
                      <a:pt x="86" y="108"/>
                    </a:lnTo>
                    <a:lnTo>
                      <a:pt x="92" y="113"/>
                    </a:lnTo>
                    <a:lnTo>
                      <a:pt x="96" y="122"/>
                    </a:lnTo>
                    <a:lnTo>
                      <a:pt x="96" y="128"/>
                    </a:lnTo>
                    <a:lnTo>
                      <a:pt x="96" y="132"/>
                    </a:lnTo>
                    <a:lnTo>
                      <a:pt x="98" y="130"/>
                    </a:lnTo>
                    <a:lnTo>
                      <a:pt x="104" y="127"/>
                    </a:lnTo>
                    <a:lnTo>
                      <a:pt x="112" y="123"/>
                    </a:lnTo>
                    <a:lnTo>
                      <a:pt x="115" y="118"/>
                    </a:lnTo>
                    <a:lnTo>
                      <a:pt x="117" y="115"/>
                    </a:lnTo>
                    <a:lnTo>
                      <a:pt x="117" y="108"/>
                    </a:lnTo>
                    <a:lnTo>
                      <a:pt x="114" y="102"/>
                    </a:lnTo>
                    <a:lnTo>
                      <a:pt x="110" y="94"/>
                    </a:lnTo>
                    <a:lnTo>
                      <a:pt x="104" y="83"/>
                    </a:lnTo>
                    <a:lnTo>
                      <a:pt x="96" y="75"/>
                    </a:lnTo>
                    <a:lnTo>
                      <a:pt x="90" y="66"/>
                    </a:lnTo>
                    <a:lnTo>
                      <a:pt x="80" y="62"/>
                    </a:lnTo>
                    <a:lnTo>
                      <a:pt x="70" y="59"/>
                    </a:lnTo>
                    <a:lnTo>
                      <a:pt x="65" y="54"/>
                    </a:lnTo>
                    <a:lnTo>
                      <a:pt x="59" y="47"/>
                    </a:lnTo>
                    <a:lnTo>
                      <a:pt x="59" y="36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22" name="Freeform 11"/>
              <p:cNvSpPr>
                <a:spLocks/>
              </p:cNvSpPr>
              <p:nvPr/>
            </p:nvSpPr>
            <p:spPr bwMode="auto">
              <a:xfrm>
                <a:off x="3445" y="3296"/>
                <a:ext cx="180" cy="158"/>
              </a:xfrm>
              <a:custGeom>
                <a:avLst/>
                <a:gdLst>
                  <a:gd name="T0" fmla="*/ 1 w 260"/>
                  <a:gd name="T1" fmla="*/ 1 h 264"/>
                  <a:gd name="T2" fmla="*/ 1 w 260"/>
                  <a:gd name="T3" fmla="*/ 1 h 264"/>
                  <a:gd name="T4" fmla="*/ 1 w 260"/>
                  <a:gd name="T5" fmla="*/ 1 h 264"/>
                  <a:gd name="T6" fmla="*/ 1 w 260"/>
                  <a:gd name="T7" fmla="*/ 1 h 264"/>
                  <a:gd name="T8" fmla="*/ 1 w 260"/>
                  <a:gd name="T9" fmla="*/ 1 h 264"/>
                  <a:gd name="T10" fmla="*/ 1 w 260"/>
                  <a:gd name="T11" fmla="*/ 1 h 264"/>
                  <a:gd name="T12" fmla="*/ 1 w 260"/>
                  <a:gd name="T13" fmla="*/ 1 h 264"/>
                  <a:gd name="T14" fmla="*/ 1 w 260"/>
                  <a:gd name="T15" fmla="*/ 1 h 264"/>
                  <a:gd name="T16" fmla="*/ 1 w 260"/>
                  <a:gd name="T17" fmla="*/ 1 h 264"/>
                  <a:gd name="T18" fmla="*/ 1 w 260"/>
                  <a:gd name="T19" fmla="*/ 1 h 264"/>
                  <a:gd name="T20" fmla="*/ 1 w 260"/>
                  <a:gd name="T21" fmla="*/ 1 h 264"/>
                  <a:gd name="T22" fmla="*/ 1 w 260"/>
                  <a:gd name="T23" fmla="*/ 1 h 264"/>
                  <a:gd name="T24" fmla="*/ 1 w 260"/>
                  <a:gd name="T25" fmla="*/ 1 h 264"/>
                  <a:gd name="T26" fmla="*/ 1 w 260"/>
                  <a:gd name="T27" fmla="*/ 1 h 264"/>
                  <a:gd name="T28" fmla="*/ 1 w 260"/>
                  <a:gd name="T29" fmla="*/ 1 h 264"/>
                  <a:gd name="T30" fmla="*/ 1 w 260"/>
                  <a:gd name="T31" fmla="*/ 1 h 264"/>
                  <a:gd name="T32" fmla="*/ 1 w 260"/>
                  <a:gd name="T33" fmla="*/ 1 h 264"/>
                  <a:gd name="T34" fmla="*/ 1 w 260"/>
                  <a:gd name="T35" fmla="*/ 1 h 264"/>
                  <a:gd name="T36" fmla="*/ 1 w 260"/>
                  <a:gd name="T37" fmla="*/ 1 h 264"/>
                  <a:gd name="T38" fmla="*/ 1 w 260"/>
                  <a:gd name="T39" fmla="*/ 1 h 264"/>
                  <a:gd name="T40" fmla="*/ 1 w 260"/>
                  <a:gd name="T41" fmla="*/ 1 h 264"/>
                  <a:gd name="T42" fmla="*/ 1 w 260"/>
                  <a:gd name="T43" fmla="*/ 1 h 264"/>
                  <a:gd name="T44" fmla="*/ 1 w 260"/>
                  <a:gd name="T45" fmla="*/ 1 h 264"/>
                  <a:gd name="T46" fmla="*/ 1 w 260"/>
                  <a:gd name="T47" fmla="*/ 1 h 264"/>
                  <a:gd name="T48" fmla="*/ 1 w 260"/>
                  <a:gd name="T49" fmla="*/ 1 h 264"/>
                  <a:gd name="T50" fmla="*/ 1 w 260"/>
                  <a:gd name="T51" fmla="*/ 1 h 264"/>
                  <a:gd name="T52" fmla="*/ 1 w 260"/>
                  <a:gd name="T53" fmla="*/ 1 h 264"/>
                  <a:gd name="T54" fmla="*/ 1 w 260"/>
                  <a:gd name="T55" fmla="*/ 1 h 264"/>
                  <a:gd name="T56" fmla="*/ 1 w 260"/>
                  <a:gd name="T57" fmla="*/ 1 h 264"/>
                  <a:gd name="T58" fmla="*/ 1 w 260"/>
                  <a:gd name="T59" fmla="*/ 1 h 264"/>
                  <a:gd name="T60" fmla="*/ 1 w 260"/>
                  <a:gd name="T61" fmla="*/ 1 h 264"/>
                  <a:gd name="T62" fmla="*/ 1 w 260"/>
                  <a:gd name="T63" fmla="*/ 1 h 264"/>
                  <a:gd name="T64" fmla="*/ 1 w 260"/>
                  <a:gd name="T65" fmla="*/ 1 h 264"/>
                  <a:gd name="T66" fmla="*/ 1 w 260"/>
                  <a:gd name="T67" fmla="*/ 1 h 264"/>
                  <a:gd name="T68" fmla="*/ 1 w 260"/>
                  <a:gd name="T69" fmla="*/ 1 h 264"/>
                  <a:gd name="T70" fmla="*/ 1 w 260"/>
                  <a:gd name="T71" fmla="*/ 1 h 264"/>
                  <a:gd name="T72" fmla="*/ 1 w 260"/>
                  <a:gd name="T73" fmla="*/ 1 h 264"/>
                  <a:gd name="T74" fmla="*/ 1 w 260"/>
                  <a:gd name="T75" fmla="*/ 1 h 264"/>
                  <a:gd name="T76" fmla="*/ 1 w 260"/>
                  <a:gd name="T77" fmla="*/ 1 h 264"/>
                  <a:gd name="T78" fmla="*/ 1 w 260"/>
                  <a:gd name="T79" fmla="*/ 1 h 264"/>
                  <a:gd name="T80" fmla="*/ 1 w 260"/>
                  <a:gd name="T81" fmla="*/ 1 h 264"/>
                  <a:gd name="T82" fmla="*/ 1 w 260"/>
                  <a:gd name="T83" fmla="*/ 1 h 264"/>
                  <a:gd name="T84" fmla="*/ 1 w 260"/>
                  <a:gd name="T85" fmla="*/ 1 h 264"/>
                  <a:gd name="T86" fmla="*/ 1 w 260"/>
                  <a:gd name="T87" fmla="*/ 1 h 264"/>
                  <a:gd name="T88" fmla="*/ 1 w 260"/>
                  <a:gd name="T89" fmla="*/ 1 h 264"/>
                  <a:gd name="T90" fmla="*/ 1 w 260"/>
                  <a:gd name="T91" fmla="*/ 1 h 264"/>
                  <a:gd name="T92" fmla="*/ 1 w 260"/>
                  <a:gd name="T93" fmla="*/ 1 h 264"/>
                  <a:gd name="T94" fmla="*/ 1 w 260"/>
                  <a:gd name="T95" fmla="*/ 1 h 264"/>
                  <a:gd name="T96" fmla="*/ 1 w 260"/>
                  <a:gd name="T97" fmla="*/ 1 h 264"/>
                  <a:gd name="T98" fmla="*/ 1 w 260"/>
                  <a:gd name="T99" fmla="*/ 1 h 264"/>
                  <a:gd name="T100" fmla="*/ 1 w 260"/>
                  <a:gd name="T101" fmla="*/ 1 h 264"/>
                  <a:gd name="T102" fmla="*/ 1 w 260"/>
                  <a:gd name="T103" fmla="*/ 0 h 264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260"/>
                  <a:gd name="T157" fmla="*/ 0 h 264"/>
                  <a:gd name="T158" fmla="*/ 260 w 260"/>
                  <a:gd name="T159" fmla="*/ 264 h 264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260" h="264">
                    <a:moveTo>
                      <a:pt x="13" y="0"/>
                    </a:moveTo>
                    <a:lnTo>
                      <a:pt x="19" y="5"/>
                    </a:lnTo>
                    <a:lnTo>
                      <a:pt x="29" y="17"/>
                    </a:lnTo>
                    <a:lnTo>
                      <a:pt x="43" y="27"/>
                    </a:lnTo>
                    <a:lnTo>
                      <a:pt x="50" y="33"/>
                    </a:lnTo>
                    <a:lnTo>
                      <a:pt x="56" y="29"/>
                    </a:lnTo>
                    <a:lnTo>
                      <a:pt x="60" y="24"/>
                    </a:lnTo>
                    <a:lnTo>
                      <a:pt x="68" y="20"/>
                    </a:lnTo>
                    <a:lnTo>
                      <a:pt x="76" y="22"/>
                    </a:lnTo>
                    <a:lnTo>
                      <a:pt x="82" y="24"/>
                    </a:lnTo>
                    <a:lnTo>
                      <a:pt x="84" y="26"/>
                    </a:lnTo>
                    <a:lnTo>
                      <a:pt x="84" y="29"/>
                    </a:lnTo>
                    <a:lnTo>
                      <a:pt x="90" y="36"/>
                    </a:lnTo>
                    <a:lnTo>
                      <a:pt x="97" y="43"/>
                    </a:lnTo>
                    <a:lnTo>
                      <a:pt x="101" y="47"/>
                    </a:lnTo>
                    <a:lnTo>
                      <a:pt x="105" y="52"/>
                    </a:lnTo>
                    <a:lnTo>
                      <a:pt x="107" y="59"/>
                    </a:lnTo>
                    <a:lnTo>
                      <a:pt x="111" y="66"/>
                    </a:lnTo>
                    <a:lnTo>
                      <a:pt x="117" y="73"/>
                    </a:lnTo>
                    <a:lnTo>
                      <a:pt x="125" y="80"/>
                    </a:lnTo>
                    <a:lnTo>
                      <a:pt x="133" y="85"/>
                    </a:lnTo>
                    <a:lnTo>
                      <a:pt x="142" y="92"/>
                    </a:lnTo>
                    <a:lnTo>
                      <a:pt x="152" y="102"/>
                    </a:lnTo>
                    <a:lnTo>
                      <a:pt x="160" y="113"/>
                    </a:lnTo>
                    <a:lnTo>
                      <a:pt x="162" y="116"/>
                    </a:lnTo>
                    <a:lnTo>
                      <a:pt x="158" y="114"/>
                    </a:lnTo>
                    <a:lnTo>
                      <a:pt x="150" y="109"/>
                    </a:lnTo>
                    <a:lnTo>
                      <a:pt x="140" y="104"/>
                    </a:lnTo>
                    <a:lnTo>
                      <a:pt x="131" y="100"/>
                    </a:lnTo>
                    <a:lnTo>
                      <a:pt x="121" y="97"/>
                    </a:lnTo>
                    <a:lnTo>
                      <a:pt x="113" y="92"/>
                    </a:lnTo>
                    <a:lnTo>
                      <a:pt x="105" y="88"/>
                    </a:lnTo>
                    <a:lnTo>
                      <a:pt x="103" y="87"/>
                    </a:lnTo>
                    <a:lnTo>
                      <a:pt x="103" y="90"/>
                    </a:lnTo>
                    <a:lnTo>
                      <a:pt x="107" y="97"/>
                    </a:lnTo>
                    <a:lnTo>
                      <a:pt x="113" y="106"/>
                    </a:lnTo>
                    <a:lnTo>
                      <a:pt x="121" y="114"/>
                    </a:lnTo>
                    <a:lnTo>
                      <a:pt x="131" y="121"/>
                    </a:lnTo>
                    <a:lnTo>
                      <a:pt x="142" y="127"/>
                    </a:lnTo>
                    <a:lnTo>
                      <a:pt x="152" y="130"/>
                    </a:lnTo>
                    <a:lnTo>
                      <a:pt x="162" y="130"/>
                    </a:lnTo>
                    <a:lnTo>
                      <a:pt x="172" y="132"/>
                    </a:lnTo>
                    <a:lnTo>
                      <a:pt x="180" y="139"/>
                    </a:lnTo>
                    <a:lnTo>
                      <a:pt x="185" y="147"/>
                    </a:lnTo>
                    <a:lnTo>
                      <a:pt x="193" y="154"/>
                    </a:lnTo>
                    <a:lnTo>
                      <a:pt x="205" y="167"/>
                    </a:lnTo>
                    <a:lnTo>
                      <a:pt x="217" y="184"/>
                    </a:lnTo>
                    <a:lnTo>
                      <a:pt x="228" y="200"/>
                    </a:lnTo>
                    <a:lnTo>
                      <a:pt x="236" y="205"/>
                    </a:lnTo>
                    <a:lnTo>
                      <a:pt x="244" y="203"/>
                    </a:lnTo>
                    <a:lnTo>
                      <a:pt x="252" y="205"/>
                    </a:lnTo>
                    <a:lnTo>
                      <a:pt x="258" y="212"/>
                    </a:lnTo>
                    <a:lnTo>
                      <a:pt x="260" y="221"/>
                    </a:lnTo>
                    <a:lnTo>
                      <a:pt x="258" y="233"/>
                    </a:lnTo>
                    <a:lnTo>
                      <a:pt x="254" y="245"/>
                    </a:lnTo>
                    <a:lnTo>
                      <a:pt x="250" y="254"/>
                    </a:lnTo>
                    <a:lnTo>
                      <a:pt x="242" y="252"/>
                    </a:lnTo>
                    <a:lnTo>
                      <a:pt x="234" y="243"/>
                    </a:lnTo>
                    <a:lnTo>
                      <a:pt x="228" y="236"/>
                    </a:lnTo>
                    <a:lnTo>
                      <a:pt x="225" y="233"/>
                    </a:lnTo>
                    <a:lnTo>
                      <a:pt x="223" y="236"/>
                    </a:lnTo>
                    <a:lnTo>
                      <a:pt x="223" y="247"/>
                    </a:lnTo>
                    <a:lnTo>
                      <a:pt x="223" y="259"/>
                    </a:lnTo>
                    <a:lnTo>
                      <a:pt x="221" y="264"/>
                    </a:lnTo>
                    <a:lnTo>
                      <a:pt x="215" y="261"/>
                    </a:lnTo>
                    <a:lnTo>
                      <a:pt x="205" y="252"/>
                    </a:lnTo>
                    <a:lnTo>
                      <a:pt x="195" y="243"/>
                    </a:lnTo>
                    <a:lnTo>
                      <a:pt x="189" y="236"/>
                    </a:lnTo>
                    <a:lnTo>
                      <a:pt x="187" y="228"/>
                    </a:lnTo>
                    <a:lnTo>
                      <a:pt x="189" y="217"/>
                    </a:lnTo>
                    <a:lnTo>
                      <a:pt x="189" y="207"/>
                    </a:lnTo>
                    <a:lnTo>
                      <a:pt x="183" y="198"/>
                    </a:lnTo>
                    <a:lnTo>
                      <a:pt x="172" y="193"/>
                    </a:lnTo>
                    <a:lnTo>
                      <a:pt x="158" y="189"/>
                    </a:lnTo>
                    <a:lnTo>
                      <a:pt x="152" y="186"/>
                    </a:lnTo>
                    <a:lnTo>
                      <a:pt x="148" y="181"/>
                    </a:lnTo>
                    <a:lnTo>
                      <a:pt x="146" y="175"/>
                    </a:lnTo>
                    <a:lnTo>
                      <a:pt x="144" y="168"/>
                    </a:lnTo>
                    <a:lnTo>
                      <a:pt x="140" y="161"/>
                    </a:lnTo>
                    <a:lnTo>
                      <a:pt x="137" y="156"/>
                    </a:lnTo>
                    <a:lnTo>
                      <a:pt x="127" y="153"/>
                    </a:lnTo>
                    <a:lnTo>
                      <a:pt x="119" y="147"/>
                    </a:lnTo>
                    <a:lnTo>
                      <a:pt x="115" y="142"/>
                    </a:lnTo>
                    <a:lnTo>
                      <a:pt x="111" y="137"/>
                    </a:lnTo>
                    <a:lnTo>
                      <a:pt x="101" y="132"/>
                    </a:lnTo>
                    <a:lnTo>
                      <a:pt x="90" y="128"/>
                    </a:lnTo>
                    <a:lnTo>
                      <a:pt x="80" y="125"/>
                    </a:lnTo>
                    <a:lnTo>
                      <a:pt x="74" y="120"/>
                    </a:lnTo>
                    <a:lnTo>
                      <a:pt x="72" y="111"/>
                    </a:lnTo>
                    <a:lnTo>
                      <a:pt x="70" y="99"/>
                    </a:lnTo>
                    <a:lnTo>
                      <a:pt x="64" y="87"/>
                    </a:lnTo>
                    <a:lnTo>
                      <a:pt x="56" y="76"/>
                    </a:lnTo>
                    <a:lnTo>
                      <a:pt x="50" y="66"/>
                    </a:lnTo>
                    <a:lnTo>
                      <a:pt x="48" y="59"/>
                    </a:lnTo>
                    <a:lnTo>
                      <a:pt x="48" y="53"/>
                    </a:lnTo>
                    <a:lnTo>
                      <a:pt x="46" y="50"/>
                    </a:lnTo>
                    <a:lnTo>
                      <a:pt x="41" y="43"/>
                    </a:lnTo>
                    <a:lnTo>
                      <a:pt x="35" y="38"/>
                    </a:lnTo>
                    <a:lnTo>
                      <a:pt x="25" y="31"/>
                    </a:lnTo>
                    <a:lnTo>
                      <a:pt x="17" y="24"/>
                    </a:lnTo>
                    <a:lnTo>
                      <a:pt x="7" y="15"/>
                    </a:lnTo>
                    <a:lnTo>
                      <a:pt x="1" y="8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1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5E4700"/>
                  </a:gs>
                  <a:gs pos="100000">
                    <a:srgbClr val="CC9900"/>
                  </a:gs>
                </a:gsLst>
                <a:lin ang="5400000" scaled="1"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23" name="Freeform 12"/>
              <p:cNvSpPr>
                <a:spLocks/>
              </p:cNvSpPr>
              <p:nvPr/>
            </p:nvSpPr>
            <p:spPr bwMode="auto">
              <a:xfrm>
                <a:off x="3562" y="3523"/>
                <a:ext cx="61" cy="48"/>
              </a:xfrm>
              <a:custGeom>
                <a:avLst/>
                <a:gdLst>
                  <a:gd name="T0" fmla="*/ 1 w 88"/>
                  <a:gd name="T1" fmla="*/ 0 h 80"/>
                  <a:gd name="T2" fmla="*/ 1 w 88"/>
                  <a:gd name="T3" fmla="*/ 0 h 80"/>
                  <a:gd name="T4" fmla="*/ 1 w 88"/>
                  <a:gd name="T5" fmla="*/ 1 h 80"/>
                  <a:gd name="T6" fmla="*/ 1 w 88"/>
                  <a:gd name="T7" fmla="*/ 1 h 80"/>
                  <a:gd name="T8" fmla="*/ 1 w 88"/>
                  <a:gd name="T9" fmla="*/ 1 h 80"/>
                  <a:gd name="T10" fmla="*/ 1 w 88"/>
                  <a:gd name="T11" fmla="*/ 1 h 80"/>
                  <a:gd name="T12" fmla="*/ 1 w 88"/>
                  <a:gd name="T13" fmla="*/ 1 h 80"/>
                  <a:gd name="T14" fmla="*/ 1 w 88"/>
                  <a:gd name="T15" fmla="*/ 1 h 80"/>
                  <a:gd name="T16" fmla="*/ 1 w 88"/>
                  <a:gd name="T17" fmla="*/ 1 h 80"/>
                  <a:gd name="T18" fmla="*/ 1 w 88"/>
                  <a:gd name="T19" fmla="*/ 1 h 80"/>
                  <a:gd name="T20" fmla="*/ 1 w 88"/>
                  <a:gd name="T21" fmla="*/ 1 h 80"/>
                  <a:gd name="T22" fmla="*/ 1 w 88"/>
                  <a:gd name="T23" fmla="*/ 1 h 80"/>
                  <a:gd name="T24" fmla="*/ 1 w 88"/>
                  <a:gd name="T25" fmla="*/ 1 h 80"/>
                  <a:gd name="T26" fmla="*/ 1 w 88"/>
                  <a:gd name="T27" fmla="*/ 1 h 80"/>
                  <a:gd name="T28" fmla="*/ 1 w 88"/>
                  <a:gd name="T29" fmla="*/ 1 h 80"/>
                  <a:gd name="T30" fmla="*/ 1 w 88"/>
                  <a:gd name="T31" fmla="*/ 1 h 80"/>
                  <a:gd name="T32" fmla="*/ 1 w 88"/>
                  <a:gd name="T33" fmla="*/ 1 h 80"/>
                  <a:gd name="T34" fmla="*/ 1 w 88"/>
                  <a:gd name="T35" fmla="*/ 1 h 80"/>
                  <a:gd name="T36" fmla="*/ 1 w 88"/>
                  <a:gd name="T37" fmla="*/ 1 h 80"/>
                  <a:gd name="T38" fmla="*/ 1 w 88"/>
                  <a:gd name="T39" fmla="*/ 1 h 80"/>
                  <a:gd name="T40" fmla="*/ 1 w 88"/>
                  <a:gd name="T41" fmla="*/ 1 h 80"/>
                  <a:gd name="T42" fmla="*/ 0 w 88"/>
                  <a:gd name="T43" fmla="*/ 1 h 80"/>
                  <a:gd name="T44" fmla="*/ 0 w 88"/>
                  <a:gd name="T45" fmla="*/ 1 h 80"/>
                  <a:gd name="T46" fmla="*/ 0 w 88"/>
                  <a:gd name="T47" fmla="*/ 1 h 80"/>
                  <a:gd name="T48" fmla="*/ 1 w 88"/>
                  <a:gd name="T49" fmla="*/ 0 h 8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8"/>
                  <a:gd name="T76" fmla="*/ 0 h 80"/>
                  <a:gd name="T77" fmla="*/ 88 w 88"/>
                  <a:gd name="T78" fmla="*/ 80 h 8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8" h="80">
                    <a:moveTo>
                      <a:pt x="2" y="0"/>
                    </a:moveTo>
                    <a:lnTo>
                      <a:pt x="4" y="0"/>
                    </a:lnTo>
                    <a:lnTo>
                      <a:pt x="10" y="2"/>
                    </a:lnTo>
                    <a:lnTo>
                      <a:pt x="17" y="7"/>
                    </a:lnTo>
                    <a:lnTo>
                      <a:pt x="33" y="17"/>
                    </a:lnTo>
                    <a:lnTo>
                      <a:pt x="47" y="26"/>
                    </a:lnTo>
                    <a:lnTo>
                      <a:pt x="55" y="31"/>
                    </a:lnTo>
                    <a:lnTo>
                      <a:pt x="62" y="37"/>
                    </a:lnTo>
                    <a:lnTo>
                      <a:pt x="74" y="45"/>
                    </a:lnTo>
                    <a:lnTo>
                      <a:pt x="84" y="59"/>
                    </a:lnTo>
                    <a:lnTo>
                      <a:pt x="88" y="71"/>
                    </a:lnTo>
                    <a:lnTo>
                      <a:pt x="88" y="80"/>
                    </a:lnTo>
                    <a:lnTo>
                      <a:pt x="80" y="80"/>
                    </a:lnTo>
                    <a:lnTo>
                      <a:pt x="70" y="75"/>
                    </a:lnTo>
                    <a:lnTo>
                      <a:pt x="62" y="68"/>
                    </a:lnTo>
                    <a:lnTo>
                      <a:pt x="53" y="59"/>
                    </a:lnTo>
                    <a:lnTo>
                      <a:pt x="37" y="47"/>
                    </a:lnTo>
                    <a:lnTo>
                      <a:pt x="25" y="37"/>
                    </a:lnTo>
                    <a:lnTo>
                      <a:pt x="17" y="28"/>
                    </a:lnTo>
                    <a:lnTo>
                      <a:pt x="12" y="23"/>
                    </a:lnTo>
                    <a:lnTo>
                      <a:pt x="6" y="19"/>
                    </a:lnTo>
                    <a:lnTo>
                      <a:pt x="0" y="14"/>
                    </a:lnTo>
                    <a:lnTo>
                      <a:pt x="0" y="7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24" name="Freeform 13"/>
              <p:cNvSpPr>
                <a:spLocks/>
              </p:cNvSpPr>
              <p:nvPr/>
            </p:nvSpPr>
            <p:spPr bwMode="auto">
              <a:xfrm>
                <a:off x="3639" y="3580"/>
                <a:ext cx="84" cy="57"/>
              </a:xfrm>
              <a:custGeom>
                <a:avLst/>
                <a:gdLst>
                  <a:gd name="T0" fmla="*/ 0 w 122"/>
                  <a:gd name="T1" fmla="*/ 0 h 96"/>
                  <a:gd name="T2" fmla="*/ 1 w 122"/>
                  <a:gd name="T3" fmla="*/ 1 h 96"/>
                  <a:gd name="T4" fmla="*/ 1 w 122"/>
                  <a:gd name="T5" fmla="*/ 1 h 96"/>
                  <a:gd name="T6" fmla="*/ 1 w 122"/>
                  <a:gd name="T7" fmla="*/ 1 h 96"/>
                  <a:gd name="T8" fmla="*/ 1 w 122"/>
                  <a:gd name="T9" fmla="*/ 1 h 96"/>
                  <a:gd name="T10" fmla="*/ 1 w 122"/>
                  <a:gd name="T11" fmla="*/ 1 h 96"/>
                  <a:gd name="T12" fmla="*/ 1 w 122"/>
                  <a:gd name="T13" fmla="*/ 1 h 96"/>
                  <a:gd name="T14" fmla="*/ 1 w 122"/>
                  <a:gd name="T15" fmla="*/ 1 h 96"/>
                  <a:gd name="T16" fmla="*/ 1 w 122"/>
                  <a:gd name="T17" fmla="*/ 1 h 96"/>
                  <a:gd name="T18" fmla="*/ 1 w 122"/>
                  <a:gd name="T19" fmla="*/ 1 h 96"/>
                  <a:gd name="T20" fmla="*/ 1 w 122"/>
                  <a:gd name="T21" fmla="*/ 1 h 96"/>
                  <a:gd name="T22" fmla="*/ 1 w 122"/>
                  <a:gd name="T23" fmla="*/ 1 h 96"/>
                  <a:gd name="T24" fmla="*/ 1 w 122"/>
                  <a:gd name="T25" fmla="*/ 1 h 96"/>
                  <a:gd name="T26" fmla="*/ 1 w 122"/>
                  <a:gd name="T27" fmla="*/ 1 h 96"/>
                  <a:gd name="T28" fmla="*/ 1 w 122"/>
                  <a:gd name="T29" fmla="*/ 1 h 96"/>
                  <a:gd name="T30" fmla="*/ 1 w 122"/>
                  <a:gd name="T31" fmla="*/ 1 h 96"/>
                  <a:gd name="T32" fmla="*/ 1 w 122"/>
                  <a:gd name="T33" fmla="*/ 1 h 96"/>
                  <a:gd name="T34" fmla="*/ 1 w 122"/>
                  <a:gd name="T35" fmla="*/ 1 h 96"/>
                  <a:gd name="T36" fmla="*/ 1 w 122"/>
                  <a:gd name="T37" fmla="*/ 1 h 96"/>
                  <a:gd name="T38" fmla="*/ 1 w 122"/>
                  <a:gd name="T39" fmla="*/ 1 h 96"/>
                  <a:gd name="T40" fmla="*/ 1 w 122"/>
                  <a:gd name="T41" fmla="*/ 1 h 96"/>
                  <a:gd name="T42" fmla="*/ 1 w 122"/>
                  <a:gd name="T43" fmla="*/ 1 h 96"/>
                  <a:gd name="T44" fmla="*/ 1 w 122"/>
                  <a:gd name="T45" fmla="*/ 1 h 96"/>
                  <a:gd name="T46" fmla="*/ 1 w 122"/>
                  <a:gd name="T47" fmla="*/ 1 h 96"/>
                  <a:gd name="T48" fmla="*/ 1 w 122"/>
                  <a:gd name="T49" fmla="*/ 1 h 96"/>
                  <a:gd name="T50" fmla="*/ 1 w 122"/>
                  <a:gd name="T51" fmla="*/ 1 h 96"/>
                  <a:gd name="T52" fmla="*/ 1 w 122"/>
                  <a:gd name="T53" fmla="*/ 1 h 96"/>
                  <a:gd name="T54" fmla="*/ 1 w 122"/>
                  <a:gd name="T55" fmla="*/ 1 h 96"/>
                  <a:gd name="T56" fmla="*/ 1 w 122"/>
                  <a:gd name="T57" fmla="*/ 1 h 96"/>
                  <a:gd name="T58" fmla="*/ 1 w 122"/>
                  <a:gd name="T59" fmla="*/ 1 h 96"/>
                  <a:gd name="T60" fmla="*/ 1 w 122"/>
                  <a:gd name="T61" fmla="*/ 1 h 96"/>
                  <a:gd name="T62" fmla="*/ 1 w 122"/>
                  <a:gd name="T63" fmla="*/ 1 h 96"/>
                  <a:gd name="T64" fmla="*/ 1 w 122"/>
                  <a:gd name="T65" fmla="*/ 1 h 96"/>
                  <a:gd name="T66" fmla="*/ 1 w 122"/>
                  <a:gd name="T67" fmla="*/ 1 h 96"/>
                  <a:gd name="T68" fmla="*/ 1 w 122"/>
                  <a:gd name="T69" fmla="*/ 1 h 96"/>
                  <a:gd name="T70" fmla="*/ 1 w 122"/>
                  <a:gd name="T71" fmla="*/ 1 h 96"/>
                  <a:gd name="T72" fmla="*/ 0 w 122"/>
                  <a:gd name="T73" fmla="*/ 0 h 9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22"/>
                  <a:gd name="T112" fmla="*/ 0 h 96"/>
                  <a:gd name="T113" fmla="*/ 122 w 122"/>
                  <a:gd name="T114" fmla="*/ 96 h 9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22" h="96">
                    <a:moveTo>
                      <a:pt x="0" y="0"/>
                    </a:moveTo>
                    <a:lnTo>
                      <a:pt x="2" y="3"/>
                    </a:lnTo>
                    <a:lnTo>
                      <a:pt x="4" y="10"/>
                    </a:lnTo>
                    <a:lnTo>
                      <a:pt x="8" y="19"/>
                    </a:lnTo>
                    <a:lnTo>
                      <a:pt x="12" y="28"/>
                    </a:lnTo>
                    <a:lnTo>
                      <a:pt x="16" y="33"/>
                    </a:lnTo>
                    <a:lnTo>
                      <a:pt x="20" y="35"/>
                    </a:lnTo>
                    <a:lnTo>
                      <a:pt x="24" y="36"/>
                    </a:lnTo>
                    <a:lnTo>
                      <a:pt x="30" y="43"/>
                    </a:lnTo>
                    <a:lnTo>
                      <a:pt x="36" y="50"/>
                    </a:lnTo>
                    <a:lnTo>
                      <a:pt x="43" y="55"/>
                    </a:lnTo>
                    <a:lnTo>
                      <a:pt x="49" y="61"/>
                    </a:lnTo>
                    <a:lnTo>
                      <a:pt x="59" y="68"/>
                    </a:lnTo>
                    <a:lnTo>
                      <a:pt x="69" y="75"/>
                    </a:lnTo>
                    <a:lnTo>
                      <a:pt x="79" y="80"/>
                    </a:lnTo>
                    <a:lnTo>
                      <a:pt x="86" y="85"/>
                    </a:lnTo>
                    <a:lnTo>
                      <a:pt x="94" y="89"/>
                    </a:lnTo>
                    <a:lnTo>
                      <a:pt x="102" y="92"/>
                    </a:lnTo>
                    <a:lnTo>
                      <a:pt x="114" y="96"/>
                    </a:lnTo>
                    <a:lnTo>
                      <a:pt x="122" y="96"/>
                    </a:lnTo>
                    <a:lnTo>
                      <a:pt x="120" y="90"/>
                    </a:lnTo>
                    <a:lnTo>
                      <a:pt x="112" y="80"/>
                    </a:lnTo>
                    <a:lnTo>
                      <a:pt x="104" y="71"/>
                    </a:lnTo>
                    <a:lnTo>
                      <a:pt x="96" y="66"/>
                    </a:lnTo>
                    <a:lnTo>
                      <a:pt x="94" y="64"/>
                    </a:lnTo>
                    <a:lnTo>
                      <a:pt x="92" y="59"/>
                    </a:lnTo>
                    <a:lnTo>
                      <a:pt x="86" y="49"/>
                    </a:lnTo>
                    <a:lnTo>
                      <a:pt x="77" y="40"/>
                    </a:lnTo>
                    <a:lnTo>
                      <a:pt x="67" y="38"/>
                    </a:lnTo>
                    <a:lnTo>
                      <a:pt x="59" y="38"/>
                    </a:lnTo>
                    <a:lnTo>
                      <a:pt x="55" y="33"/>
                    </a:lnTo>
                    <a:lnTo>
                      <a:pt x="53" y="28"/>
                    </a:lnTo>
                    <a:lnTo>
                      <a:pt x="49" y="22"/>
                    </a:lnTo>
                    <a:lnTo>
                      <a:pt x="39" y="15"/>
                    </a:lnTo>
                    <a:lnTo>
                      <a:pt x="26" y="7"/>
                    </a:lnTo>
                    <a:lnTo>
                      <a:pt x="1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25" name="Freeform 14"/>
              <p:cNvSpPr>
                <a:spLocks/>
              </p:cNvSpPr>
              <p:nvPr/>
            </p:nvSpPr>
            <p:spPr bwMode="auto">
              <a:xfrm>
                <a:off x="3470" y="3509"/>
                <a:ext cx="129" cy="112"/>
              </a:xfrm>
              <a:custGeom>
                <a:avLst/>
                <a:gdLst>
                  <a:gd name="T0" fmla="*/ 1 w 186"/>
                  <a:gd name="T1" fmla="*/ 1 h 188"/>
                  <a:gd name="T2" fmla="*/ 1 w 186"/>
                  <a:gd name="T3" fmla="*/ 0 h 188"/>
                  <a:gd name="T4" fmla="*/ 1 w 186"/>
                  <a:gd name="T5" fmla="*/ 1 h 188"/>
                  <a:gd name="T6" fmla="*/ 1 w 186"/>
                  <a:gd name="T7" fmla="*/ 1 h 188"/>
                  <a:gd name="T8" fmla="*/ 0 w 186"/>
                  <a:gd name="T9" fmla="*/ 1 h 188"/>
                  <a:gd name="T10" fmla="*/ 1 w 186"/>
                  <a:gd name="T11" fmla="*/ 1 h 188"/>
                  <a:gd name="T12" fmla="*/ 1 w 186"/>
                  <a:gd name="T13" fmla="*/ 1 h 188"/>
                  <a:gd name="T14" fmla="*/ 1 w 186"/>
                  <a:gd name="T15" fmla="*/ 1 h 188"/>
                  <a:gd name="T16" fmla="*/ 1 w 186"/>
                  <a:gd name="T17" fmla="*/ 1 h 188"/>
                  <a:gd name="T18" fmla="*/ 1 w 186"/>
                  <a:gd name="T19" fmla="*/ 1 h 188"/>
                  <a:gd name="T20" fmla="*/ 1 w 186"/>
                  <a:gd name="T21" fmla="*/ 1 h 188"/>
                  <a:gd name="T22" fmla="*/ 1 w 186"/>
                  <a:gd name="T23" fmla="*/ 1 h 188"/>
                  <a:gd name="T24" fmla="*/ 1 w 186"/>
                  <a:gd name="T25" fmla="*/ 1 h 188"/>
                  <a:gd name="T26" fmla="*/ 1 w 186"/>
                  <a:gd name="T27" fmla="*/ 1 h 188"/>
                  <a:gd name="T28" fmla="*/ 1 w 186"/>
                  <a:gd name="T29" fmla="*/ 1 h 188"/>
                  <a:gd name="T30" fmla="*/ 1 w 186"/>
                  <a:gd name="T31" fmla="*/ 1 h 188"/>
                  <a:gd name="T32" fmla="*/ 1 w 186"/>
                  <a:gd name="T33" fmla="*/ 1 h 188"/>
                  <a:gd name="T34" fmla="*/ 1 w 186"/>
                  <a:gd name="T35" fmla="*/ 1 h 188"/>
                  <a:gd name="T36" fmla="*/ 1 w 186"/>
                  <a:gd name="T37" fmla="*/ 1 h 188"/>
                  <a:gd name="T38" fmla="*/ 1 w 186"/>
                  <a:gd name="T39" fmla="*/ 1 h 188"/>
                  <a:gd name="T40" fmla="*/ 1 w 186"/>
                  <a:gd name="T41" fmla="*/ 1 h 188"/>
                  <a:gd name="T42" fmla="*/ 1 w 186"/>
                  <a:gd name="T43" fmla="*/ 1 h 188"/>
                  <a:gd name="T44" fmla="*/ 1 w 186"/>
                  <a:gd name="T45" fmla="*/ 1 h 188"/>
                  <a:gd name="T46" fmla="*/ 1 w 186"/>
                  <a:gd name="T47" fmla="*/ 1 h 188"/>
                  <a:gd name="T48" fmla="*/ 1 w 186"/>
                  <a:gd name="T49" fmla="*/ 1 h 188"/>
                  <a:gd name="T50" fmla="*/ 1 w 186"/>
                  <a:gd name="T51" fmla="*/ 1 h 188"/>
                  <a:gd name="T52" fmla="*/ 1 w 186"/>
                  <a:gd name="T53" fmla="*/ 1 h 188"/>
                  <a:gd name="T54" fmla="*/ 1 w 186"/>
                  <a:gd name="T55" fmla="*/ 1 h 188"/>
                  <a:gd name="T56" fmla="*/ 1 w 186"/>
                  <a:gd name="T57" fmla="*/ 1 h 188"/>
                  <a:gd name="T58" fmla="*/ 1 w 186"/>
                  <a:gd name="T59" fmla="*/ 1 h 188"/>
                  <a:gd name="T60" fmla="*/ 1 w 186"/>
                  <a:gd name="T61" fmla="*/ 1 h 188"/>
                  <a:gd name="T62" fmla="*/ 1 w 186"/>
                  <a:gd name="T63" fmla="*/ 1 h 18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86"/>
                  <a:gd name="T97" fmla="*/ 0 h 188"/>
                  <a:gd name="T98" fmla="*/ 186 w 186"/>
                  <a:gd name="T99" fmla="*/ 188 h 18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86" h="188">
                    <a:moveTo>
                      <a:pt x="25" y="13"/>
                    </a:moveTo>
                    <a:lnTo>
                      <a:pt x="21" y="9"/>
                    </a:lnTo>
                    <a:lnTo>
                      <a:pt x="13" y="4"/>
                    </a:lnTo>
                    <a:lnTo>
                      <a:pt x="6" y="0"/>
                    </a:lnTo>
                    <a:lnTo>
                      <a:pt x="2" y="4"/>
                    </a:lnTo>
                    <a:lnTo>
                      <a:pt x="2" y="11"/>
                    </a:lnTo>
                    <a:lnTo>
                      <a:pt x="2" y="16"/>
                    </a:lnTo>
                    <a:lnTo>
                      <a:pt x="2" y="18"/>
                    </a:lnTo>
                    <a:lnTo>
                      <a:pt x="2" y="20"/>
                    </a:lnTo>
                    <a:lnTo>
                      <a:pt x="0" y="21"/>
                    </a:lnTo>
                    <a:lnTo>
                      <a:pt x="0" y="25"/>
                    </a:lnTo>
                    <a:lnTo>
                      <a:pt x="2" y="28"/>
                    </a:lnTo>
                    <a:lnTo>
                      <a:pt x="8" y="30"/>
                    </a:lnTo>
                    <a:lnTo>
                      <a:pt x="17" y="28"/>
                    </a:lnTo>
                    <a:lnTo>
                      <a:pt x="27" y="28"/>
                    </a:lnTo>
                    <a:lnTo>
                      <a:pt x="33" y="30"/>
                    </a:lnTo>
                    <a:lnTo>
                      <a:pt x="35" y="39"/>
                    </a:lnTo>
                    <a:lnTo>
                      <a:pt x="35" y="49"/>
                    </a:lnTo>
                    <a:lnTo>
                      <a:pt x="39" y="56"/>
                    </a:lnTo>
                    <a:lnTo>
                      <a:pt x="45" y="61"/>
                    </a:lnTo>
                    <a:lnTo>
                      <a:pt x="56" y="68"/>
                    </a:lnTo>
                    <a:lnTo>
                      <a:pt x="72" y="79"/>
                    </a:lnTo>
                    <a:lnTo>
                      <a:pt x="86" y="94"/>
                    </a:lnTo>
                    <a:lnTo>
                      <a:pt x="98" y="110"/>
                    </a:lnTo>
                    <a:lnTo>
                      <a:pt x="107" y="124"/>
                    </a:lnTo>
                    <a:lnTo>
                      <a:pt x="117" y="136"/>
                    </a:lnTo>
                    <a:lnTo>
                      <a:pt x="127" y="145"/>
                    </a:lnTo>
                    <a:lnTo>
                      <a:pt x="137" y="154"/>
                    </a:lnTo>
                    <a:lnTo>
                      <a:pt x="143" y="162"/>
                    </a:lnTo>
                    <a:lnTo>
                      <a:pt x="148" y="171"/>
                    </a:lnTo>
                    <a:lnTo>
                      <a:pt x="154" y="180"/>
                    </a:lnTo>
                    <a:lnTo>
                      <a:pt x="160" y="187"/>
                    </a:lnTo>
                    <a:lnTo>
                      <a:pt x="168" y="188"/>
                    </a:lnTo>
                    <a:lnTo>
                      <a:pt x="176" y="188"/>
                    </a:lnTo>
                    <a:lnTo>
                      <a:pt x="182" y="185"/>
                    </a:lnTo>
                    <a:lnTo>
                      <a:pt x="186" y="180"/>
                    </a:lnTo>
                    <a:lnTo>
                      <a:pt x="182" y="173"/>
                    </a:lnTo>
                    <a:lnTo>
                      <a:pt x="174" y="162"/>
                    </a:lnTo>
                    <a:lnTo>
                      <a:pt x="166" y="152"/>
                    </a:lnTo>
                    <a:lnTo>
                      <a:pt x="156" y="143"/>
                    </a:lnTo>
                    <a:lnTo>
                      <a:pt x="150" y="136"/>
                    </a:lnTo>
                    <a:lnTo>
                      <a:pt x="145" y="134"/>
                    </a:lnTo>
                    <a:lnTo>
                      <a:pt x="139" y="133"/>
                    </a:lnTo>
                    <a:lnTo>
                      <a:pt x="137" y="129"/>
                    </a:lnTo>
                    <a:lnTo>
                      <a:pt x="135" y="124"/>
                    </a:lnTo>
                    <a:lnTo>
                      <a:pt x="135" y="119"/>
                    </a:lnTo>
                    <a:lnTo>
                      <a:pt x="133" y="115"/>
                    </a:lnTo>
                    <a:lnTo>
                      <a:pt x="127" y="110"/>
                    </a:lnTo>
                    <a:lnTo>
                      <a:pt x="119" y="105"/>
                    </a:lnTo>
                    <a:lnTo>
                      <a:pt x="109" y="94"/>
                    </a:lnTo>
                    <a:lnTo>
                      <a:pt x="100" y="80"/>
                    </a:lnTo>
                    <a:lnTo>
                      <a:pt x="90" y="68"/>
                    </a:lnTo>
                    <a:lnTo>
                      <a:pt x="78" y="61"/>
                    </a:lnTo>
                    <a:lnTo>
                      <a:pt x="68" y="60"/>
                    </a:lnTo>
                    <a:lnTo>
                      <a:pt x="60" y="56"/>
                    </a:lnTo>
                    <a:lnTo>
                      <a:pt x="54" y="53"/>
                    </a:lnTo>
                    <a:lnTo>
                      <a:pt x="53" y="46"/>
                    </a:lnTo>
                    <a:lnTo>
                      <a:pt x="51" y="37"/>
                    </a:lnTo>
                    <a:lnTo>
                      <a:pt x="45" y="30"/>
                    </a:lnTo>
                    <a:lnTo>
                      <a:pt x="37" y="23"/>
                    </a:lnTo>
                    <a:lnTo>
                      <a:pt x="27" y="20"/>
                    </a:lnTo>
                    <a:lnTo>
                      <a:pt x="23" y="18"/>
                    </a:lnTo>
                    <a:lnTo>
                      <a:pt x="23" y="14"/>
                    </a:lnTo>
                    <a:lnTo>
                      <a:pt x="23" y="13"/>
                    </a:lnTo>
                    <a:lnTo>
                      <a:pt x="25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26" name="Freeform 15"/>
              <p:cNvSpPr>
                <a:spLocks/>
              </p:cNvSpPr>
              <p:nvPr/>
            </p:nvSpPr>
            <p:spPr bwMode="auto">
              <a:xfrm>
                <a:off x="3302" y="3338"/>
                <a:ext cx="36" cy="38"/>
              </a:xfrm>
              <a:custGeom>
                <a:avLst/>
                <a:gdLst>
                  <a:gd name="T0" fmla="*/ 1 w 53"/>
                  <a:gd name="T1" fmla="*/ 0 h 65"/>
                  <a:gd name="T2" fmla="*/ 1 w 53"/>
                  <a:gd name="T3" fmla="*/ 1 h 65"/>
                  <a:gd name="T4" fmla="*/ 1 w 53"/>
                  <a:gd name="T5" fmla="*/ 1 h 65"/>
                  <a:gd name="T6" fmla="*/ 1 w 53"/>
                  <a:gd name="T7" fmla="*/ 1 h 65"/>
                  <a:gd name="T8" fmla="*/ 1 w 53"/>
                  <a:gd name="T9" fmla="*/ 1 h 65"/>
                  <a:gd name="T10" fmla="*/ 1 w 53"/>
                  <a:gd name="T11" fmla="*/ 1 h 65"/>
                  <a:gd name="T12" fmla="*/ 1 w 53"/>
                  <a:gd name="T13" fmla="*/ 1 h 65"/>
                  <a:gd name="T14" fmla="*/ 1 w 53"/>
                  <a:gd name="T15" fmla="*/ 1 h 65"/>
                  <a:gd name="T16" fmla="*/ 1 w 53"/>
                  <a:gd name="T17" fmla="*/ 1 h 65"/>
                  <a:gd name="T18" fmla="*/ 1 w 53"/>
                  <a:gd name="T19" fmla="*/ 1 h 65"/>
                  <a:gd name="T20" fmla="*/ 1 w 53"/>
                  <a:gd name="T21" fmla="*/ 1 h 65"/>
                  <a:gd name="T22" fmla="*/ 1 w 53"/>
                  <a:gd name="T23" fmla="*/ 1 h 65"/>
                  <a:gd name="T24" fmla="*/ 1 w 53"/>
                  <a:gd name="T25" fmla="*/ 1 h 65"/>
                  <a:gd name="T26" fmla="*/ 1 w 53"/>
                  <a:gd name="T27" fmla="*/ 1 h 65"/>
                  <a:gd name="T28" fmla="*/ 1 w 53"/>
                  <a:gd name="T29" fmla="*/ 1 h 65"/>
                  <a:gd name="T30" fmla="*/ 1 w 53"/>
                  <a:gd name="T31" fmla="*/ 1 h 65"/>
                  <a:gd name="T32" fmla="*/ 1 w 53"/>
                  <a:gd name="T33" fmla="*/ 1 h 65"/>
                  <a:gd name="T34" fmla="*/ 1 w 53"/>
                  <a:gd name="T35" fmla="*/ 1 h 65"/>
                  <a:gd name="T36" fmla="*/ 0 w 53"/>
                  <a:gd name="T37" fmla="*/ 1 h 65"/>
                  <a:gd name="T38" fmla="*/ 1 w 53"/>
                  <a:gd name="T39" fmla="*/ 1 h 65"/>
                  <a:gd name="T40" fmla="*/ 1 w 53"/>
                  <a:gd name="T41" fmla="*/ 0 h 6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3"/>
                  <a:gd name="T64" fmla="*/ 0 h 65"/>
                  <a:gd name="T65" fmla="*/ 53 w 53"/>
                  <a:gd name="T66" fmla="*/ 65 h 6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3" h="65">
                    <a:moveTo>
                      <a:pt x="8" y="0"/>
                    </a:moveTo>
                    <a:lnTo>
                      <a:pt x="12" y="2"/>
                    </a:lnTo>
                    <a:lnTo>
                      <a:pt x="24" y="5"/>
                    </a:lnTo>
                    <a:lnTo>
                      <a:pt x="35" y="12"/>
                    </a:lnTo>
                    <a:lnTo>
                      <a:pt x="45" y="21"/>
                    </a:lnTo>
                    <a:lnTo>
                      <a:pt x="49" y="31"/>
                    </a:lnTo>
                    <a:lnTo>
                      <a:pt x="53" y="44"/>
                    </a:lnTo>
                    <a:lnTo>
                      <a:pt x="53" y="54"/>
                    </a:lnTo>
                    <a:lnTo>
                      <a:pt x="53" y="63"/>
                    </a:lnTo>
                    <a:lnTo>
                      <a:pt x="51" y="65"/>
                    </a:lnTo>
                    <a:lnTo>
                      <a:pt x="47" y="58"/>
                    </a:lnTo>
                    <a:lnTo>
                      <a:pt x="41" y="47"/>
                    </a:lnTo>
                    <a:lnTo>
                      <a:pt x="31" y="38"/>
                    </a:lnTo>
                    <a:lnTo>
                      <a:pt x="25" y="33"/>
                    </a:lnTo>
                    <a:lnTo>
                      <a:pt x="24" y="28"/>
                    </a:lnTo>
                    <a:lnTo>
                      <a:pt x="20" y="25"/>
                    </a:lnTo>
                    <a:lnTo>
                      <a:pt x="14" y="19"/>
                    </a:lnTo>
                    <a:lnTo>
                      <a:pt x="6" y="14"/>
                    </a:lnTo>
                    <a:lnTo>
                      <a:pt x="0" y="9"/>
                    </a:lnTo>
                    <a:lnTo>
                      <a:pt x="2" y="4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27" name="Freeform 16"/>
              <p:cNvSpPr>
                <a:spLocks/>
              </p:cNvSpPr>
              <p:nvPr/>
            </p:nvSpPr>
            <p:spPr bwMode="auto">
              <a:xfrm>
                <a:off x="3435" y="3397"/>
                <a:ext cx="22" cy="33"/>
              </a:xfrm>
              <a:custGeom>
                <a:avLst/>
                <a:gdLst>
                  <a:gd name="T0" fmla="*/ 1 w 31"/>
                  <a:gd name="T1" fmla="*/ 1 h 56"/>
                  <a:gd name="T2" fmla="*/ 1 w 31"/>
                  <a:gd name="T3" fmla="*/ 1 h 56"/>
                  <a:gd name="T4" fmla="*/ 1 w 31"/>
                  <a:gd name="T5" fmla="*/ 1 h 56"/>
                  <a:gd name="T6" fmla="*/ 0 w 31"/>
                  <a:gd name="T7" fmla="*/ 1 h 56"/>
                  <a:gd name="T8" fmla="*/ 0 w 31"/>
                  <a:gd name="T9" fmla="*/ 1 h 56"/>
                  <a:gd name="T10" fmla="*/ 1 w 31"/>
                  <a:gd name="T11" fmla="*/ 1 h 56"/>
                  <a:gd name="T12" fmla="*/ 1 w 31"/>
                  <a:gd name="T13" fmla="*/ 1 h 56"/>
                  <a:gd name="T14" fmla="*/ 1 w 31"/>
                  <a:gd name="T15" fmla="*/ 1 h 56"/>
                  <a:gd name="T16" fmla="*/ 0 w 31"/>
                  <a:gd name="T17" fmla="*/ 1 h 56"/>
                  <a:gd name="T18" fmla="*/ 1 w 31"/>
                  <a:gd name="T19" fmla="*/ 1 h 56"/>
                  <a:gd name="T20" fmla="*/ 1 w 31"/>
                  <a:gd name="T21" fmla="*/ 1 h 56"/>
                  <a:gd name="T22" fmla="*/ 1 w 31"/>
                  <a:gd name="T23" fmla="*/ 1 h 56"/>
                  <a:gd name="T24" fmla="*/ 1 w 31"/>
                  <a:gd name="T25" fmla="*/ 1 h 56"/>
                  <a:gd name="T26" fmla="*/ 1 w 31"/>
                  <a:gd name="T27" fmla="*/ 1 h 56"/>
                  <a:gd name="T28" fmla="*/ 1 w 31"/>
                  <a:gd name="T29" fmla="*/ 1 h 56"/>
                  <a:gd name="T30" fmla="*/ 1 w 31"/>
                  <a:gd name="T31" fmla="*/ 1 h 56"/>
                  <a:gd name="T32" fmla="*/ 1 w 31"/>
                  <a:gd name="T33" fmla="*/ 1 h 56"/>
                  <a:gd name="T34" fmla="*/ 1 w 31"/>
                  <a:gd name="T35" fmla="*/ 1 h 56"/>
                  <a:gd name="T36" fmla="*/ 1 w 31"/>
                  <a:gd name="T37" fmla="*/ 1 h 56"/>
                  <a:gd name="T38" fmla="*/ 1 w 31"/>
                  <a:gd name="T39" fmla="*/ 0 h 56"/>
                  <a:gd name="T40" fmla="*/ 1 w 31"/>
                  <a:gd name="T41" fmla="*/ 1 h 5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1"/>
                  <a:gd name="T64" fmla="*/ 0 h 56"/>
                  <a:gd name="T65" fmla="*/ 31 w 31"/>
                  <a:gd name="T66" fmla="*/ 56 h 5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1" h="56">
                    <a:moveTo>
                      <a:pt x="4" y="2"/>
                    </a:moveTo>
                    <a:lnTo>
                      <a:pt x="4" y="4"/>
                    </a:lnTo>
                    <a:lnTo>
                      <a:pt x="2" y="7"/>
                    </a:lnTo>
                    <a:lnTo>
                      <a:pt x="0" y="13"/>
                    </a:lnTo>
                    <a:lnTo>
                      <a:pt x="0" y="21"/>
                    </a:lnTo>
                    <a:lnTo>
                      <a:pt x="2" y="30"/>
                    </a:lnTo>
                    <a:lnTo>
                      <a:pt x="2" y="37"/>
                    </a:lnTo>
                    <a:lnTo>
                      <a:pt x="2" y="42"/>
                    </a:lnTo>
                    <a:lnTo>
                      <a:pt x="0" y="49"/>
                    </a:lnTo>
                    <a:lnTo>
                      <a:pt x="2" y="54"/>
                    </a:lnTo>
                    <a:lnTo>
                      <a:pt x="8" y="56"/>
                    </a:lnTo>
                    <a:lnTo>
                      <a:pt x="14" y="54"/>
                    </a:lnTo>
                    <a:lnTo>
                      <a:pt x="19" y="47"/>
                    </a:lnTo>
                    <a:lnTo>
                      <a:pt x="25" y="37"/>
                    </a:lnTo>
                    <a:lnTo>
                      <a:pt x="29" y="28"/>
                    </a:lnTo>
                    <a:lnTo>
                      <a:pt x="31" y="21"/>
                    </a:lnTo>
                    <a:lnTo>
                      <a:pt x="29" y="14"/>
                    </a:lnTo>
                    <a:lnTo>
                      <a:pt x="25" y="9"/>
                    </a:lnTo>
                    <a:lnTo>
                      <a:pt x="19" y="4"/>
                    </a:lnTo>
                    <a:lnTo>
                      <a:pt x="12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28" name="Freeform 17"/>
              <p:cNvSpPr>
                <a:spLocks/>
              </p:cNvSpPr>
              <p:nvPr/>
            </p:nvSpPr>
            <p:spPr bwMode="auto">
              <a:xfrm>
                <a:off x="4131" y="3862"/>
                <a:ext cx="206" cy="63"/>
              </a:xfrm>
              <a:custGeom>
                <a:avLst/>
                <a:gdLst>
                  <a:gd name="T0" fmla="*/ 1 w 295"/>
                  <a:gd name="T1" fmla="*/ 1 h 106"/>
                  <a:gd name="T2" fmla="*/ 1 w 295"/>
                  <a:gd name="T3" fmla="*/ 1 h 106"/>
                  <a:gd name="T4" fmla="*/ 1 w 295"/>
                  <a:gd name="T5" fmla="*/ 1 h 106"/>
                  <a:gd name="T6" fmla="*/ 1 w 295"/>
                  <a:gd name="T7" fmla="*/ 1 h 106"/>
                  <a:gd name="T8" fmla="*/ 1 w 295"/>
                  <a:gd name="T9" fmla="*/ 1 h 106"/>
                  <a:gd name="T10" fmla="*/ 1 w 295"/>
                  <a:gd name="T11" fmla="*/ 1 h 106"/>
                  <a:gd name="T12" fmla="*/ 1 w 295"/>
                  <a:gd name="T13" fmla="*/ 1 h 106"/>
                  <a:gd name="T14" fmla="*/ 1 w 295"/>
                  <a:gd name="T15" fmla="*/ 1 h 106"/>
                  <a:gd name="T16" fmla="*/ 1 w 295"/>
                  <a:gd name="T17" fmla="*/ 1 h 106"/>
                  <a:gd name="T18" fmla="*/ 1 w 295"/>
                  <a:gd name="T19" fmla="*/ 1 h 106"/>
                  <a:gd name="T20" fmla="*/ 1 w 295"/>
                  <a:gd name="T21" fmla="*/ 1 h 106"/>
                  <a:gd name="T22" fmla="*/ 1 w 295"/>
                  <a:gd name="T23" fmla="*/ 1 h 106"/>
                  <a:gd name="T24" fmla="*/ 1 w 295"/>
                  <a:gd name="T25" fmla="*/ 1 h 106"/>
                  <a:gd name="T26" fmla="*/ 1 w 295"/>
                  <a:gd name="T27" fmla="*/ 1 h 106"/>
                  <a:gd name="T28" fmla="*/ 1 w 295"/>
                  <a:gd name="T29" fmla="*/ 1 h 106"/>
                  <a:gd name="T30" fmla="*/ 1 w 295"/>
                  <a:gd name="T31" fmla="*/ 1 h 106"/>
                  <a:gd name="T32" fmla="*/ 1 w 295"/>
                  <a:gd name="T33" fmla="*/ 1 h 106"/>
                  <a:gd name="T34" fmla="*/ 1 w 295"/>
                  <a:gd name="T35" fmla="*/ 1 h 106"/>
                  <a:gd name="T36" fmla="*/ 1 w 295"/>
                  <a:gd name="T37" fmla="*/ 1 h 106"/>
                  <a:gd name="T38" fmla="*/ 1 w 295"/>
                  <a:gd name="T39" fmla="*/ 1 h 106"/>
                  <a:gd name="T40" fmla="*/ 1 w 295"/>
                  <a:gd name="T41" fmla="*/ 1 h 106"/>
                  <a:gd name="T42" fmla="*/ 0 w 295"/>
                  <a:gd name="T43" fmla="*/ 1 h 106"/>
                  <a:gd name="T44" fmla="*/ 1 w 295"/>
                  <a:gd name="T45" fmla="*/ 1 h 106"/>
                  <a:gd name="T46" fmla="*/ 1 w 295"/>
                  <a:gd name="T47" fmla="*/ 1 h 106"/>
                  <a:gd name="T48" fmla="*/ 1 w 295"/>
                  <a:gd name="T49" fmla="*/ 1 h 106"/>
                  <a:gd name="T50" fmla="*/ 1 w 295"/>
                  <a:gd name="T51" fmla="*/ 0 h 106"/>
                  <a:gd name="T52" fmla="*/ 1 w 295"/>
                  <a:gd name="T53" fmla="*/ 1 h 106"/>
                  <a:gd name="T54" fmla="*/ 1 w 295"/>
                  <a:gd name="T55" fmla="*/ 1 h 106"/>
                  <a:gd name="T56" fmla="*/ 1 w 295"/>
                  <a:gd name="T57" fmla="*/ 1 h 106"/>
                  <a:gd name="T58" fmla="*/ 1 w 295"/>
                  <a:gd name="T59" fmla="*/ 1 h 106"/>
                  <a:gd name="T60" fmla="*/ 1 w 295"/>
                  <a:gd name="T61" fmla="*/ 1 h 106"/>
                  <a:gd name="T62" fmla="*/ 1 w 295"/>
                  <a:gd name="T63" fmla="*/ 1 h 10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95"/>
                  <a:gd name="T97" fmla="*/ 0 h 106"/>
                  <a:gd name="T98" fmla="*/ 295 w 295"/>
                  <a:gd name="T99" fmla="*/ 106 h 10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95" h="106">
                    <a:moveTo>
                      <a:pt x="164" y="24"/>
                    </a:moveTo>
                    <a:lnTo>
                      <a:pt x="168" y="26"/>
                    </a:lnTo>
                    <a:lnTo>
                      <a:pt x="176" y="27"/>
                    </a:lnTo>
                    <a:lnTo>
                      <a:pt x="188" y="29"/>
                    </a:lnTo>
                    <a:lnTo>
                      <a:pt x="203" y="29"/>
                    </a:lnTo>
                    <a:lnTo>
                      <a:pt x="217" y="27"/>
                    </a:lnTo>
                    <a:lnTo>
                      <a:pt x="229" y="27"/>
                    </a:lnTo>
                    <a:lnTo>
                      <a:pt x="238" y="33"/>
                    </a:lnTo>
                    <a:lnTo>
                      <a:pt x="250" y="38"/>
                    </a:lnTo>
                    <a:lnTo>
                      <a:pt x="266" y="45"/>
                    </a:lnTo>
                    <a:lnTo>
                      <a:pt x="282" y="52"/>
                    </a:lnTo>
                    <a:lnTo>
                      <a:pt x="293" y="60"/>
                    </a:lnTo>
                    <a:lnTo>
                      <a:pt x="295" y="73"/>
                    </a:lnTo>
                    <a:lnTo>
                      <a:pt x="287" y="83"/>
                    </a:lnTo>
                    <a:lnTo>
                      <a:pt x="278" y="88"/>
                    </a:lnTo>
                    <a:lnTo>
                      <a:pt x="266" y="92"/>
                    </a:lnTo>
                    <a:lnTo>
                      <a:pt x="254" y="97"/>
                    </a:lnTo>
                    <a:lnTo>
                      <a:pt x="248" y="101"/>
                    </a:lnTo>
                    <a:lnTo>
                      <a:pt x="242" y="102"/>
                    </a:lnTo>
                    <a:lnTo>
                      <a:pt x="235" y="104"/>
                    </a:lnTo>
                    <a:lnTo>
                      <a:pt x="229" y="104"/>
                    </a:lnTo>
                    <a:lnTo>
                      <a:pt x="221" y="104"/>
                    </a:lnTo>
                    <a:lnTo>
                      <a:pt x="213" y="102"/>
                    </a:lnTo>
                    <a:lnTo>
                      <a:pt x="203" y="102"/>
                    </a:lnTo>
                    <a:lnTo>
                      <a:pt x="195" y="102"/>
                    </a:lnTo>
                    <a:lnTo>
                      <a:pt x="180" y="102"/>
                    </a:lnTo>
                    <a:lnTo>
                      <a:pt x="170" y="102"/>
                    </a:lnTo>
                    <a:lnTo>
                      <a:pt x="160" y="104"/>
                    </a:lnTo>
                    <a:lnTo>
                      <a:pt x="145" y="106"/>
                    </a:lnTo>
                    <a:lnTo>
                      <a:pt x="135" y="106"/>
                    </a:lnTo>
                    <a:lnTo>
                      <a:pt x="125" y="106"/>
                    </a:lnTo>
                    <a:lnTo>
                      <a:pt x="113" y="106"/>
                    </a:lnTo>
                    <a:lnTo>
                      <a:pt x="103" y="106"/>
                    </a:lnTo>
                    <a:lnTo>
                      <a:pt x="94" y="104"/>
                    </a:lnTo>
                    <a:lnTo>
                      <a:pt x="84" y="102"/>
                    </a:lnTo>
                    <a:lnTo>
                      <a:pt x="74" y="99"/>
                    </a:lnTo>
                    <a:lnTo>
                      <a:pt x="66" y="95"/>
                    </a:lnTo>
                    <a:lnTo>
                      <a:pt x="53" y="85"/>
                    </a:lnTo>
                    <a:lnTo>
                      <a:pt x="39" y="73"/>
                    </a:lnTo>
                    <a:lnTo>
                      <a:pt x="27" y="64"/>
                    </a:lnTo>
                    <a:lnTo>
                      <a:pt x="17" y="60"/>
                    </a:lnTo>
                    <a:lnTo>
                      <a:pt x="8" y="60"/>
                    </a:lnTo>
                    <a:lnTo>
                      <a:pt x="2" y="55"/>
                    </a:lnTo>
                    <a:lnTo>
                      <a:pt x="0" y="48"/>
                    </a:lnTo>
                    <a:lnTo>
                      <a:pt x="6" y="41"/>
                    </a:lnTo>
                    <a:lnTo>
                      <a:pt x="13" y="34"/>
                    </a:lnTo>
                    <a:lnTo>
                      <a:pt x="19" y="31"/>
                    </a:lnTo>
                    <a:lnTo>
                      <a:pt x="19" y="26"/>
                    </a:lnTo>
                    <a:lnTo>
                      <a:pt x="17" y="20"/>
                    </a:lnTo>
                    <a:lnTo>
                      <a:pt x="15" y="13"/>
                    </a:lnTo>
                    <a:lnTo>
                      <a:pt x="17" y="5"/>
                    </a:lnTo>
                    <a:lnTo>
                      <a:pt x="21" y="0"/>
                    </a:lnTo>
                    <a:lnTo>
                      <a:pt x="27" y="1"/>
                    </a:lnTo>
                    <a:lnTo>
                      <a:pt x="35" y="8"/>
                    </a:lnTo>
                    <a:lnTo>
                      <a:pt x="43" y="12"/>
                    </a:lnTo>
                    <a:lnTo>
                      <a:pt x="51" y="12"/>
                    </a:lnTo>
                    <a:lnTo>
                      <a:pt x="58" y="12"/>
                    </a:lnTo>
                    <a:lnTo>
                      <a:pt x="64" y="10"/>
                    </a:lnTo>
                    <a:lnTo>
                      <a:pt x="76" y="10"/>
                    </a:lnTo>
                    <a:lnTo>
                      <a:pt x="90" y="10"/>
                    </a:lnTo>
                    <a:lnTo>
                      <a:pt x="105" y="12"/>
                    </a:lnTo>
                    <a:lnTo>
                      <a:pt x="121" y="13"/>
                    </a:lnTo>
                    <a:lnTo>
                      <a:pt x="139" y="17"/>
                    </a:lnTo>
                    <a:lnTo>
                      <a:pt x="152" y="20"/>
                    </a:lnTo>
                    <a:lnTo>
                      <a:pt x="164" y="2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5E4700"/>
                  </a:gs>
                  <a:gs pos="100000">
                    <a:srgbClr val="CC9900"/>
                  </a:gs>
                </a:gsLst>
                <a:lin ang="5400000" scaled="1"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29" name="Freeform 18"/>
              <p:cNvSpPr>
                <a:spLocks/>
              </p:cNvSpPr>
              <p:nvPr/>
            </p:nvSpPr>
            <p:spPr bwMode="auto">
              <a:xfrm>
                <a:off x="4035" y="3855"/>
                <a:ext cx="87" cy="38"/>
              </a:xfrm>
              <a:custGeom>
                <a:avLst/>
                <a:gdLst>
                  <a:gd name="T0" fmla="*/ 1 w 123"/>
                  <a:gd name="T1" fmla="*/ 1 h 63"/>
                  <a:gd name="T2" fmla="*/ 1 w 123"/>
                  <a:gd name="T3" fmla="*/ 1 h 63"/>
                  <a:gd name="T4" fmla="*/ 1 w 123"/>
                  <a:gd name="T5" fmla="*/ 1 h 63"/>
                  <a:gd name="T6" fmla="*/ 1 w 123"/>
                  <a:gd name="T7" fmla="*/ 1 h 63"/>
                  <a:gd name="T8" fmla="*/ 1 w 123"/>
                  <a:gd name="T9" fmla="*/ 1 h 63"/>
                  <a:gd name="T10" fmla="*/ 1 w 123"/>
                  <a:gd name="T11" fmla="*/ 1 h 63"/>
                  <a:gd name="T12" fmla="*/ 1 w 123"/>
                  <a:gd name="T13" fmla="*/ 1 h 63"/>
                  <a:gd name="T14" fmla="*/ 1 w 123"/>
                  <a:gd name="T15" fmla="*/ 1 h 63"/>
                  <a:gd name="T16" fmla="*/ 1 w 123"/>
                  <a:gd name="T17" fmla="*/ 1 h 63"/>
                  <a:gd name="T18" fmla="*/ 1 w 123"/>
                  <a:gd name="T19" fmla="*/ 1 h 63"/>
                  <a:gd name="T20" fmla="*/ 1 w 123"/>
                  <a:gd name="T21" fmla="*/ 0 h 63"/>
                  <a:gd name="T22" fmla="*/ 1 w 123"/>
                  <a:gd name="T23" fmla="*/ 0 h 63"/>
                  <a:gd name="T24" fmla="*/ 1 w 123"/>
                  <a:gd name="T25" fmla="*/ 1 h 63"/>
                  <a:gd name="T26" fmla="*/ 0 w 123"/>
                  <a:gd name="T27" fmla="*/ 1 h 63"/>
                  <a:gd name="T28" fmla="*/ 1 w 123"/>
                  <a:gd name="T29" fmla="*/ 1 h 63"/>
                  <a:gd name="T30" fmla="*/ 1 w 123"/>
                  <a:gd name="T31" fmla="*/ 1 h 63"/>
                  <a:gd name="T32" fmla="*/ 1 w 123"/>
                  <a:gd name="T33" fmla="*/ 1 h 63"/>
                  <a:gd name="T34" fmla="*/ 1 w 123"/>
                  <a:gd name="T35" fmla="*/ 1 h 63"/>
                  <a:gd name="T36" fmla="*/ 1 w 123"/>
                  <a:gd name="T37" fmla="*/ 1 h 63"/>
                  <a:gd name="T38" fmla="*/ 1 w 123"/>
                  <a:gd name="T39" fmla="*/ 1 h 63"/>
                  <a:gd name="T40" fmla="*/ 1 w 123"/>
                  <a:gd name="T41" fmla="*/ 1 h 63"/>
                  <a:gd name="T42" fmla="*/ 1 w 123"/>
                  <a:gd name="T43" fmla="*/ 1 h 63"/>
                  <a:gd name="T44" fmla="*/ 1 w 123"/>
                  <a:gd name="T45" fmla="*/ 1 h 63"/>
                  <a:gd name="T46" fmla="*/ 1 w 123"/>
                  <a:gd name="T47" fmla="*/ 1 h 63"/>
                  <a:gd name="T48" fmla="*/ 1 w 123"/>
                  <a:gd name="T49" fmla="*/ 1 h 63"/>
                  <a:gd name="T50" fmla="*/ 1 w 123"/>
                  <a:gd name="T51" fmla="*/ 1 h 63"/>
                  <a:gd name="T52" fmla="*/ 1 w 123"/>
                  <a:gd name="T53" fmla="*/ 1 h 63"/>
                  <a:gd name="T54" fmla="*/ 1 w 123"/>
                  <a:gd name="T55" fmla="*/ 1 h 63"/>
                  <a:gd name="T56" fmla="*/ 1 w 123"/>
                  <a:gd name="T57" fmla="*/ 1 h 63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23"/>
                  <a:gd name="T88" fmla="*/ 0 h 63"/>
                  <a:gd name="T89" fmla="*/ 123 w 123"/>
                  <a:gd name="T90" fmla="*/ 63 h 63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23" h="63">
                    <a:moveTo>
                      <a:pt x="123" y="63"/>
                    </a:moveTo>
                    <a:lnTo>
                      <a:pt x="123" y="61"/>
                    </a:lnTo>
                    <a:lnTo>
                      <a:pt x="123" y="54"/>
                    </a:lnTo>
                    <a:lnTo>
                      <a:pt x="115" y="46"/>
                    </a:lnTo>
                    <a:lnTo>
                      <a:pt x="100" y="33"/>
                    </a:lnTo>
                    <a:lnTo>
                      <a:pt x="82" y="23"/>
                    </a:lnTo>
                    <a:lnTo>
                      <a:pt x="70" y="18"/>
                    </a:lnTo>
                    <a:lnTo>
                      <a:pt x="62" y="13"/>
                    </a:lnTo>
                    <a:lnTo>
                      <a:pt x="53" y="9"/>
                    </a:lnTo>
                    <a:lnTo>
                      <a:pt x="43" y="4"/>
                    </a:lnTo>
                    <a:lnTo>
                      <a:pt x="31" y="0"/>
                    </a:lnTo>
                    <a:lnTo>
                      <a:pt x="19" y="0"/>
                    </a:lnTo>
                    <a:lnTo>
                      <a:pt x="6" y="2"/>
                    </a:lnTo>
                    <a:lnTo>
                      <a:pt x="0" y="7"/>
                    </a:lnTo>
                    <a:lnTo>
                      <a:pt x="4" y="16"/>
                    </a:lnTo>
                    <a:lnTo>
                      <a:pt x="13" y="23"/>
                    </a:lnTo>
                    <a:lnTo>
                      <a:pt x="25" y="26"/>
                    </a:lnTo>
                    <a:lnTo>
                      <a:pt x="35" y="26"/>
                    </a:lnTo>
                    <a:lnTo>
                      <a:pt x="43" y="30"/>
                    </a:lnTo>
                    <a:lnTo>
                      <a:pt x="49" y="33"/>
                    </a:lnTo>
                    <a:lnTo>
                      <a:pt x="57" y="39"/>
                    </a:lnTo>
                    <a:lnTo>
                      <a:pt x="64" y="42"/>
                    </a:lnTo>
                    <a:lnTo>
                      <a:pt x="72" y="44"/>
                    </a:lnTo>
                    <a:lnTo>
                      <a:pt x="82" y="44"/>
                    </a:lnTo>
                    <a:lnTo>
                      <a:pt x="90" y="49"/>
                    </a:lnTo>
                    <a:lnTo>
                      <a:pt x="100" y="56"/>
                    </a:lnTo>
                    <a:lnTo>
                      <a:pt x="109" y="61"/>
                    </a:lnTo>
                    <a:lnTo>
                      <a:pt x="119" y="63"/>
                    </a:lnTo>
                    <a:lnTo>
                      <a:pt x="123" y="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0" name="Freeform 19"/>
              <p:cNvSpPr>
                <a:spLocks/>
              </p:cNvSpPr>
              <p:nvPr/>
            </p:nvSpPr>
            <p:spPr bwMode="auto">
              <a:xfrm>
                <a:off x="3977" y="4000"/>
                <a:ext cx="85" cy="40"/>
              </a:xfrm>
              <a:custGeom>
                <a:avLst/>
                <a:gdLst>
                  <a:gd name="T0" fmla="*/ 1 w 121"/>
                  <a:gd name="T1" fmla="*/ 1 h 66"/>
                  <a:gd name="T2" fmla="*/ 1 w 121"/>
                  <a:gd name="T3" fmla="*/ 1 h 66"/>
                  <a:gd name="T4" fmla="*/ 1 w 121"/>
                  <a:gd name="T5" fmla="*/ 1 h 66"/>
                  <a:gd name="T6" fmla="*/ 1 w 121"/>
                  <a:gd name="T7" fmla="*/ 1 h 66"/>
                  <a:gd name="T8" fmla="*/ 1 w 121"/>
                  <a:gd name="T9" fmla="*/ 1 h 66"/>
                  <a:gd name="T10" fmla="*/ 1 w 121"/>
                  <a:gd name="T11" fmla="*/ 1 h 66"/>
                  <a:gd name="T12" fmla="*/ 1 w 121"/>
                  <a:gd name="T13" fmla="*/ 1 h 66"/>
                  <a:gd name="T14" fmla="*/ 1 w 121"/>
                  <a:gd name="T15" fmla="*/ 0 h 66"/>
                  <a:gd name="T16" fmla="*/ 1 w 121"/>
                  <a:gd name="T17" fmla="*/ 1 h 66"/>
                  <a:gd name="T18" fmla="*/ 1 w 121"/>
                  <a:gd name="T19" fmla="*/ 1 h 66"/>
                  <a:gd name="T20" fmla="*/ 1 w 121"/>
                  <a:gd name="T21" fmla="*/ 1 h 66"/>
                  <a:gd name="T22" fmla="*/ 1 w 121"/>
                  <a:gd name="T23" fmla="*/ 1 h 66"/>
                  <a:gd name="T24" fmla="*/ 1 w 121"/>
                  <a:gd name="T25" fmla="*/ 1 h 66"/>
                  <a:gd name="T26" fmla="*/ 1 w 121"/>
                  <a:gd name="T27" fmla="*/ 1 h 66"/>
                  <a:gd name="T28" fmla="*/ 1 w 121"/>
                  <a:gd name="T29" fmla="*/ 1 h 66"/>
                  <a:gd name="T30" fmla="*/ 0 w 121"/>
                  <a:gd name="T31" fmla="*/ 1 h 66"/>
                  <a:gd name="T32" fmla="*/ 1 w 121"/>
                  <a:gd name="T33" fmla="*/ 1 h 66"/>
                  <a:gd name="T34" fmla="*/ 1 w 121"/>
                  <a:gd name="T35" fmla="*/ 1 h 66"/>
                  <a:gd name="T36" fmla="*/ 1 w 121"/>
                  <a:gd name="T37" fmla="*/ 1 h 66"/>
                  <a:gd name="T38" fmla="*/ 1 w 121"/>
                  <a:gd name="T39" fmla="*/ 1 h 66"/>
                  <a:gd name="T40" fmla="*/ 1 w 121"/>
                  <a:gd name="T41" fmla="*/ 1 h 66"/>
                  <a:gd name="T42" fmla="*/ 1 w 121"/>
                  <a:gd name="T43" fmla="*/ 1 h 66"/>
                  <a:gd name="T44" fmla="*/ 1 w 121"/>
                  <a:gd name="T45" fmla="*/ 1 h 66"/>
                  <a:gd name="T46" fmla="*/ 1 w 121"/>
                  <a:gd name="T47" fmla="*/ 1 h 66"/>
                  <a:gd name="T48" fmla="*/ 1 w 121"/>
                  <a:gd name="T49" fmla="*/ 1 h 66"/>
                  <a:gd name="T50" fmla="*/ 1 w 121"/>
                  <a:gd name="T51" fmla="*/ 1 h 66"/>
                  <a:gd name="T52" fmla="*/ 1 w 121"/>
                  <a:gd name="T53" fmla="*/ 1 h 66"/>
                  <a:gd name="T54" fmla="*/ 1 w 121"/>
                  <a:gd name="T55" fmla="*/ 1 h 66"/>
                  <a:gd name="T56" fmla="*/ 1 w 121"/>
                  <a:gd name="T57" fmla="*/ 1 h 66"/>
                  <a:gd name="T58" fmla="*/ 1 w 121"/>
                  <a:gd name="T59" fmla="*/ 1 h 66"/>
                  <a:gd name="T60" fmla="*/ 1 w 121"/>
                  <a:gd name="T61" fmla="*/ 1 h 66"/>
                  <a:gd name="T62" fmla="*/ 1 w 121"/>
                  <a:gd name="T63" fmla="*/ 1 h 66"/>
                  <a:gd name="T64" fmla="*/ 1 w 121"/>
                  <a:gd name="T65" fmla="*/ 1 h 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21"/>
                  <a:gd name="T100" fmla="*/ 0 h 66"/>
                  <a:gd name="T101" fmla="*/ 121 w 121"/>
                  <a:gd name="T102" fmla="*/ 66 h 6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21" h="66">
                    <a:moveTo>
                      <a:pt x="121" y="11"/>
                    </a:moveTo>
                    <a:lnTo>
                      <a:pt x="119" y="12"/>
                    </a:lnTo>
                    <a:lnTo>
                      <a:pt x="113" y="14"/>
                    </a:lnTo>
                    <a:lnTo>
                      <a:pt x="105" y="16"/>
                    </a:lnTo>
                    <a:lnTo>
                      <a:pt x="95" y="12"/>
                    </a:lnTo>
                    <a:lnTo>
                      <a:pt x="86" y="7"/>
                    </a:lnTo>
                    <a:lnTo>
                      <a:pt x="74" y="2"/>
                    </a:lnTo>
                    <a:lnTo>
                      <a:pt x="60" y="0"/>
                    </a:lnTo>
                    <a:lnTo>
                      <a:pt x="50" y="4"/>
                    </a:lnTo>
                    <a:lnTo>
                      <a:pt x="41" y="9"/>
                    </a:lnTo>
                    <a:lnTo>
                      <a:pt x="33" y="12"/>
                    </a:lnTo>
                    <a:lnTo>
                      <a:pt x="25" y="16"/>
                    </a:lnTo>
                    <a:lnTo>
                      <a:pt x="17" y="18"/>
                    </a:lnTo>
                    <a:lnTo>
                      <a:pt x="9" y="21"/>
                    </a:lnTo>
                    <a:lnTo>
                      <a:pt x="2" y="24"/>
                    </a:lnTo>
                    <a:lnTo>
                      <a:pt x="0" y="30"/>
                    </a:lnTo>
                    <a:lnTo>
                      <a:pt x="4" y="33"/>
                    </a:lnTo>
                    <a:lnTo>
                      <a:pt x="9" y="37"/>
                    </a:lnTo>
                    <a:lnTo>
                      <a:pt x="9" y="44"/>
                    </a:lnTo>
                    <a:lnTo>
                      <a:pt x="7" y="51"/>
                    </a:lnTo>
                    <a:lnTo>
                      <a:pt x="5" y="58"/>
                    </a:lnTo>
                    <a:lnTo>
                      <a:pt x="9" y="63"/>
                    </a:lnTo>
                    <a:lnTo>
                      <a:pt x="17" y="65"/>
                    </a:lnTo>
                    <a:lnTo>
                      <a:pt x="29" y="66"/>
                    </a:lnTo>
                    <a:lnTo>
                      <a:pt x="43" y="63"/>
                    </a:lnTo>
                    <a:lnTo>
                      <a:pt x="56" y="59"/>
                    </a:lnTo>
                    <a:lnTo>
                      <a:pt x="68" y="59"/>
                    </a:lnTo>
                    <a:lnTo>
                      <a:pt x="80" y="59"/>
                    </a:lnTo>
                    <a:lnTo>
                      <a:pt x="90" y="58"/>
                    </a:lnTo>
                    <a:lnTo>
                      <a:pt x="99" y="51"/>
                    </a:lnTo>
                    <a:lnTo>
                      <a:pt x="111" y="40"/>
                    </a:lnTo>
                    <a:lnTo>
                      <a:pt x="117" y="26"/>
                    </a:lnTo>
                    <a:lnTo>
                      <a:pt x="121" y="11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1" name="Freeform 20"/>
              <p:cNvSpPr>
                <a:spLocks/>
              </p:cNvSpPr>
              <p:nvPr/>
            </p:nvSpPr>
            <p:spPr bwMode="auto">
              <a:xfrm>
                <a:off x="4127" y="3938"/>
                <a:ext cx="321" cy="53"/>
              </a:xfrm>
              <a:custGeom>
                <a:avLst/>
                <a:gdLst>
                  <a:gd name="T0" fmla="*/ 1 w 462"/>
                  <a:gd name="T1" fmla="*/ 1 h 88"/>
                  <a:gd name="T2" fmla="*/ 1 w 462"/>
                  <a:gd name="T3" fmla="*/ 1 h 88"/>
                  <a:gd name="T4" fmla="*/ 1 w 462"/>
                  <a:gd name="T5" fmla="*/ 1 h 88"/>
                  <a:gd name="T6" fmla="*/ 1 w 462"/>
                  <a:gd name="T7" fmla="*/ 1 h 88"/>
                  <a:gd name="T8" fmla="*/ 1 w 462"/>
                  <a:gd name="T9" fmla="*/ 1 h 88"/>
                  <a:gd name="T10" fmla="*/ 1 w 462"/>
                  <a:gd name="T11" fmla="*/ 1 h 88"/>
                  <a:gd name="T12" fmla="*/ 1 w 462"/>
                  <a:gd name="T13" fmla="*/ 1 h 88"/>
                  <a:gd name="T14" fmla="*/ 1 w 462"/>
                  <a:gd name="T15" fmla="*/ 1 h 88"/>
                  <a:gd name="T16" fmla="*/ 1 w 462"/>
                  <a:gd name="T17" fmla="*/ 1 h 88"/>
                  <a:gd name="T18" fmla="*/ 1 w 462"/>
                  <a:gd name="T19" fmla="*/ 1 h 88"/>
                  <a:gd name="T20" fmla="*/ 1 w 462"/>
                  <a:gd name="T21" fmla="*/ 1 h 88"/>
                  <a:gd name="T22" fmla="*/ 1 w 462"/>
                  <a:gd name="T23" fmla="*/ 1 h 88"/>
                  <a:gd name="T24" fmla="*/ 1 w 462"/>
                  <a:gd name="T25" fmla="*/ 1 h 88"/>
                  <a:gd name="T26" fmla="*/ 1 w 462"/>
                  <a:gd name="T27" fmla="*/ 1 h 88"/>
                  <a:gd name="T28" fmla="*/ 1 w 462"/>
                  <a:gd name="T29" fmla="*/ 1 h 88"/>
                  <a:gd name="T30" fmla="*/ 1 w 462"/>
                  <a:gd name="T31" fmla="*/ 1 h 88"/>
                  <a:gd name="T32" fmla="*/ 1 w 462"/>
                  <a:gd name="T33" fmla="*/ 1 h 88"/>
                  <a:gd name="T34" fmla="*/ 1 w 462"/>
                  <a:gd name="T35" fmla="*/ 1 h 88"/>
                  <a:gd name="T36" fmla="*/ 1 w 462"/>
                  <a:gd name="T37" fmla="*/ 1 h 88"/>
                  <a:gd name="T38" fmla="*/ 1 w 462"/>
                  <a:gd name="T39" fmla="*/ 1 h 88"/>
                  <a:gd name="T40" fmla="*/ 1 w 462"/>
                  <a:gd name="T41" fmla="*/ 1 h 88"/>
                  <a:gd name="T42" fmla="*/ 1 w 462"/>
                  <a:gd name="T43" fmla="*/ 1 h 88"/>
                  <a:gd name="T44" fmla="*/ 1 w 462"/>
                  <a:gd name="T45" fmla="*/ 1 h 88"/>
                  <a:gd name="T46" fmla="*/ 1 w 462"/>
                  <a:gd name="T47" fmla="*/ 1 h 88"/>
                  <a:gd name="T48" fmla="*/ 1 w 462"/>
                  <a:gd name="T49" fmla="*/ 1 h 88"/>
                  <a:gd name="T50" fmla="*/ 1 w 462"/>
                  <a:gd name="T51" fmla="*/ 1 h 88"/>
                  <a:gd name="T52" fmla="*/ 1 w 462"/>
                  <a:gd name="T53" fmla="*/ 1 h 88"/>
                  <a:gd name="T54" fmla="*/ 1 w 462"/>
                  <a:gd name="T55" fmla="*/ 1 h 88"/>
                  <a:gd name="T56" fmla="*/ 1 w 462"/>
                  <a:gd name="T57" fmla="*/ 1 h 88"/>
                  <a:gd name="T58" fmla="*/ 1 w 462"/>
                  <a:gd name="T59" fmla="*/ 1 h 88"/>
                  <a:gd name="T60" fmla="*/ 1 w 462"/>
                  <a:gd name="T61" fmla="*/ 1 h 88"/>
                  <a:gd name="T62" fmla="*/ 1 w 462"/>
                  <a:gd name="T63" fmla="*/ 1 h 88"/>
                  <a:gd name="T64" fmla="*/ 1 w 462"/>
                  <a:gd name="T65" fmla="*/ 1 h 88"/>
                  <a:gd name="T66" fmla="*/ 1 w 462"/>
                  <a:gd name="T67" fmla="*/ 1 h 88"/>
                  <a:gd name="T68" fmla="*/ 1 w 462"/>
                  <a:gd name="T69" fmla="*/ 1 h 88"/>
                  <a:gd name="T70" fmla="*/ 1 w 462"/>
                  <a:gd name="T71" fmla="*/ 1 h 88"/>
                  <a:gd name="T72" fmla="*/ 1 w 462"/>
                  <a:gd name="T73" fmla="*/ 1 h 88"/>
                  <a:gd name="T74" fmla="*/ 1 w 462"/>
                  <a:gd name="T75" fmla="*/ 1 h 88"/>
                  <a:gd name="T76" fmla="*/ 1 w 462"/>
                  <a:gd name="T77" fmla="*/ 1 h 88"/>
                  <a:gd name="T78" fmla="*/ 1 w 462"/>
                  <a:gd name="T79" fmla="*/ 1 h 88"/>
                  <a:gd name="T80" fmla="*/ 1 w 462"/>
                  <a:gd name="T81" fmla="*/ 1 h 88"/>
                  <a:gd name="T82" fmla="*/ 1 w 462"/>
                  <a:gd name="T83" fmla="*/ 1 h 88"/>
                  <a:gd name="T84" fmla="*/ 1 w 462"/>
                  <a:gd name="T85" fmla="*/ 1 h 88"/>
                  <a:gd name="T86" fmla="*/ 1 w 462"/>
                  <a:gd name="T87" fmla="*/ 1 h 88"/>
                  <a:gd name="T88" fmla="*/ 1 w 462"/>
                  <a:gd name="T89" fmla="*/ 1 h 88"/>
                  <a:gd name="T90" fmla="*/ 1 w 462"/>
                  <a:gd name="T91" fmla="*/ 0 h 88"/>
                  <a:gd name="T92" fmla="*/ 1 w 462"/>
                  <a:gd name="T93" fmla="*/ 1 h 88"/>
                  <a:gd name="T94" fmla="*/ 1 w 462"/>
                  <a:gd name="T95" fmla="*/ 1 h 88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462"/>
                  <a:gd name="T145" fmla="*/ 0 h 88"/>
                  <a:gd name="T146" fmla="*/ 462 w 462"/>
                  <a:gd name="T147" fmla="*/ 88 h 88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462" h="88">
                    <a:moveTo>
                      <a:pt x="86" y="33"/>
                    </a:moveTo>
                    <a:lnTo>
                      <a:pt x="84" y="31"/>
                    </a:lnTo>
                    <a:lnTo>
                      <a:pt x="80" y="29"/>
                    </a:lnTo>
                    <a:lnTo>
                      <a:pt x="76" y="26"/>
                    </a:lnTo>
                    <a:lnTo>
                      <a:pt x="68" y="22"/>
                    </a:lnTo>
                    <a:lnTo>
                      <a:pt x="62" y="21"/>
                    </a:lnTo>
                    <a:lnTo>
                      <a:pt x="57" y="19"/>
                    </a:lnTo>
                    <a:lnTo>
                      <a:pt x="49" y="19"/>
                    </a:lnTo>
                    <a:lnTo>
                      <a:pt x="39" y="17"/>
                    </a:lnTo>
                    <a:lnTo>
                      <a:pt x="31" y="17"/>
                    </a:lnTo>
                    <a:lnTo>
                      <a:pt x="23" y="19"/>
                    </a:lnTo>
                    <a:lnTo>
                      <a:pt x="16" y="21"/>
                    </a:lnTo>
                    <a:lnTo>
                      <a:pt x="10" y="22"/>
                    </a:lnTo>
                    <a:lnTo>
                      <a:pt x="2" y="29"/>
                    </a:lnTo>
                    <a:lnTo>
                      <a:pt x="0" y="36"/>
                    </a:lnTo>
                    <a:lnTo>
                      <a:pt x="4" y="41"/>
                    </a:lnTo>
                    <a:lnTo>
                      <a:pt x="17" y="45"/>
                    </a:lnTo>
                    <a:lnTo>
                      <a:pt x="31" y="47"/>
                    </a:lnTo>
                    <a:lnTo>
                      <a:pt x="39" y="50"/>
                    </a:lnTo>
                    <a:lnTo>
                      <a:pt x="45" y="55"/>
                    </a:lnTo>
                    <a:lnTo>
                      <a:pt x="57" y="61"/>
                    </a:lnTo>
                    <a:lnTo>
                      <a:pt x="64" y="62"/>
                    </a:lnTo>
                    <a:lnTo>
                      <a:pt x="70" y="64"/>
                    </a:lnTo>
                    <a:lnTo>
                      <a:pt x="78" y="66"/>
                    </a:lnTo>
                    <a:lnTo>
                      <a:pt x="86" y="66"/>
                    </a:lnTo>
                    <a:lnTo>
                      <a:pt x="94" y="66"/>
                    </a:lnTo>
                    <a:lnTo>
                      <a:pt x="102" y="68"/>
                    </a:lnTo>
                    <a:lnTo>
                      <a:pt x="111" y="68"/>
                    </a:lnTo>
                    <a:lnTo>
                      <a:pt x="123" y="69"/>
                    </a:lnTo>
                    <a:lnTo>
                      <a:pt x="135" y="71"/>
                    </a:lnTo>
                    <a:lnTo>
                      <a:pt x="147" y="75"/>
                    </a:lnTo>
                    <a:lnTo>
                      <a:pt x="156" y="76"/>
                    </a:lnTo>
                    <a:lnTo>
                      <a:pt x="168" y="80"/>
                    </a:lnTo>
                    <a:lnTo>
                      <a:pt x="180" y="81"/>
                    </a:lnTo>
                    <a:lnTo>
                      <a:pt x="192" y="83"/>
                    </a:lnTo>
                    <a:lnTo>
                      <a:pt x="203" y="83"/>
                    </a:lnTo>
                    <a:lnTo>
                      <a:pt x="217" y="81"/>
                    </a:lnTo>
                    <a:lnTo>
                      <a:pt x="231" y="80"/>
                    </a:lnTo>
                    <a:lnTo>
                      <a:pt x="246" y="80"/>
                    </a:lnTo>
                    <a:lnTo>
                      <a:pt x="262" y="80"/>
                    </a:lnTo>
                    <a:lnTo>
                      <a:pt x="278" y="81"/>
                    </a:lnTo>
                    <a:lnTo>
                      <a:pt x="293" y="83"/>
                    </a:lnTo>
                    <a:lnTo>
                      <a:pt x="307" y="85"/>
                    </a:lnTo>
                    <a:lnTo>
                      <a:pt x="321" y="85"/>
                    </a:lnTo>
                    <a:lnTo>
                      <a:pt x="334" y="87"/>
                    </a:lnTo>
                    <a:lnTo>
                      <a:pt x="346" y="88"/>
                    </a:lnTo>
                    <a:lnTo>
                      <a:pt x="360" y="88"/>
                    </a:lnTo>
                    <a:lnTo>
                      <a:pt x="372" y="88"/>
                    </a:lnTo>
                    <a:lnTo>
                      <a:pt x="383" y="87"/>
                    </a:lnTo>
                    <a:lnTo>
                      <a:pt x="395" y="87"/>
                    </a:lnTo>
                    <a:lnTo>
                      <a:pt x="407" y="85"/>
                    </a:lnTo>
                    <a:lnTo>
                      <a:pt x="417" y="85"/>
                    </a:lnTo>
                    <a:lnTo>
                      <a:pt x="426" y="85"/>
                    </a:lnTo>
                    <a:lnTo>
                      <a:pt x="446" y="83"/>
                    </a:lnTo>
                    <a:lnTo>
                      <a:pt x="460" y="76"/>
                    </a:lnTo>
                    <a:lnTo>
                      <a:pt x="462" y="71"/>
                    </a:lnTo>
                    <a:lnTo>
                      <a:pt x="446" y="69"/>
                    </a:lnTo>
                    <a:lnTo>
                      <a:pt x="432" y="69"/>
                    </a:lnTo>
                    <a:lnTo>
                      <a:pt x="417" y="68"/>
                    </a:lnTo>
                    <a:lnTo>
                      <a:pt x="403" y="68"/>
                    </a:lnTo>
                    <a:lnTo>
                      <a:pt x="387" y="66"/>
                    </a:lnTo>
                    <a:lnTo>
                      <a:pt x="372" y="64"/>
                    </a:lnTo>
                    <a:lnTo>
                      <a:pt x="356" y="64"/>
                    </a:lnTo>
                    <a:lnTo>
                      <a:pt x="340" y="62"/>
                    </a:lnTo>
                    <a:lnTo>
                      <a:pt x="323" y="61"/>
                    </a:lnTo>
                    <a:lnTo>
                      <a:pt x="307" y="59"/>
                    </a:lnTo>
                    <a:lnTo>
                      <a:pt x="293" y="57"/>
                    </a:lnTo>
                    <a:lnTo>
                      <a:pt x="282" y="55"/>
                    </a:lnTo>
                    <a:lnTo>
                      <a:pt x="272" y="54"/>
                    </a:lnTo>
                    <a:lnTo>
                      <a:pt x="264" y="54"/>
                    </a:lnTo>
                    <a:lnTo>
                      <a:pt x="256" y="52"/>
                    </a:lnTo>
                    <a:lnTo>
                      <a:pt x="248" y="52"/>
                    </a:lnTo>
                    <a:lnTo>
                      <a:pt x="241" y="52"/>
                    </a:lnTo>
                    <a:lnTo>
                      <a:pt x="233" y="52"/>
                    </a:lnTo>
                    <a:lnTo>
                      <a:pt x="223" y="52"/>
                    </a:lnTo>
                    <a:lnTo>
                      <a:pt x="215" y="52"/>
                    </a:lnTo>
                    <a:lnTo>
                      <a:pt x="205" y="54"/>
                    </a:lnTo>
                    <a:lnTo>
                      <a:pt x="198" y="54"/>
                    </a:lnTo>
                    <a:lnTo>
                      <a:pt x="190" y="52"/>
                    </a:lnTo>
                    <a:lnTo>
                      <a:pt x="182" y="52"/>
                    </a:lnTo>
                    <a:lnTo>
                      <a:pt x="178" y="50"/>
                    </a:lnTo>
                    <a:lnTo>
                      <a:pt x="174" y="45"/>
                    </a:lnTo>
                    <a:lnTo>
                      <a:pt x="174" y="36"/>
                    </a:lnTo>
                    <a:lnTo>
                      <a:pt x="170" y="26"/>
                    </a:lnTo>
                    <a:lnTo>
                      <a:pt x="158" y="17"/>
                    </a:lnTo>
                    <a:lnTo>
                      <a:pt x="145" y="12"/>
                    </a:lnTo>
                    <a:lnTo>
                      <a:pt x="137" y="10"/>
                    </a:lnTo>
                    <a:lnTo>
                      <a:pt x="129" y="8"/>
                    </a:lnTo>
                    <a:lnTo>
                      <a:pt x="117" y="8"/>
                    </a:lnTo>
                    <a:lnTo>
                      <a:pt x="104" y="7"/>
                    </a:lnTo>
                    <a:lnTo>
                      <a:pt x="90" y="1"/>
                    </a:lnTo>
                    <a:lnTo>
                      <a:pt x="78" y="0"/>
                    </a:lnTo>
                    <a:lnTo>
                      <a:pt x="78" y="3"/>
                    </a:lnTo>
                    <a:lnTo>
                      <a:pt x="84" y="12"/>
                    </a:lnTo>
                    <a:lnTo>
                      <a:pt x="88" y="21"/>
                    </a:lnTo>
                    <a:lnTo>
                      <a:pt x="90" y="28"/>
                    </a:lnTo>
                    <a:lnTo>
                      <a:pt x="86" y="33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2" name="Freeform 21"/>
              <p:cNvSpPr>
                <a:spLocks/>
              </p:cNvSpPr>
              <p:nvPr/>
            </p:nvSpPr>
            <p:spPr bwMode="auto">
              <a:xfrm>
                <a:off x="4229" y="4047"/>
                <a:ext cx="229" cy="38"/>
              </a:xfrm>
              <a:custGeom>
                <a:avLst/>
                <a:gdLst>
                  <a:gd name="T0" fmla="*/ 1 w 328"/>
                  <a:gd name="T1" fmla="*/ 1 h 65"/>
                  <a:gd name="T2" fmla="*/ 1 w 328"/>
                  <a:gd name="T3" fmla="*/ 1 h 65"/>
                  <a:gd name="T4" fmla="*/ 1 w 328"/>
                  <a:gd name="T5" fmla="*/ 1 h 65"/>
                  <a:gd name="T6" fmla="*/ 1 w 328"/>
                  <a:gd name="T7" fmla="*/ 1 h 65"/>
                  <a:gd name="T8" fmla="*/ 1 w 328"/>
                  <a:gd name="T9" fmla="*/ 1 h 65"/>
                  <a:gd name="T10" fmla="*/ 1 w 328"/>
                  <a:gd name="T11" fmla="*/ 1 h 65"/>
                  <a:gd name="T12" fmla="*/ 1 w 328"/>
                  <a:gd name="T13" fmla="*/ 1 h 65"/>
                  <a:gd name="T14" fmla="*/ 1 w 328"/>
                  <a:gd name="T15" fmla="*/ 1 h 65"/>
                  <a:gd name="T16" fmla="*/ 1 w 328"/>
                  <a:gd name="T17" fmla="*/ 1 h 65"/>
                  <a:gd name="T18" fmla="*/ 1 w 328"/>
                  <a:gd name="T19" fmla="*/ 1 h 65"/>
                  <a:gd name="T20" fmla="*/ 1 w 328"/>
                  <a:gd name="T21" fmla="*/ 1 h 65"/>
                  <a:gd name="T22" fmla="*/ 1 w 328"/>
                  <a:gd name="T23" fmla="*/ 1 h 65"/>
                  <a:gd name="T24" fmla="*/ 1 w 328"/>
                  <a:gd name="T25" fmla="*/ 1 h 65"/>
                  <a:gd name="T26" fmla="*/ 1 w 328"/>
                  <a:gd name="T27" fmla="*/ 1 h 65"/>
                  <a:gd name="T28" fmla="*/ 1 w 328"/>
                  <a:gd name="T29" fmla="*/ 1 h 65"/>
                  <a:gd name="T30" fmla="*/ 1 w 328"/>
                  <a:gd name="T31" fmla="*/ 1 h 65"/>
                  <a:gd name="T32" fmla="*/ 1 w 328"/>
                  <a:gd name="T33" fmla="*/ 1 h 65"/>
                  <a:gd name="T34" fmla="*/ 1 w 328"/>
                  <a:gd name="T35" fmla="*/ 1 h 65"/>
                  <a:gd name="T36" fmla="*/ 1 w 328"/>
                  <a:gd name="T37" fmla="*/ 1 h 65"/>
                  <a:gd name="T38" fmla="*/ 1 w 328"/>
                  <a:gd name="T39" fmla="*/ 1 h 65"/>
                  <a:gd name="T40" fmla="*/ 1 w 328"/>
                  <a:gd name="T41" fmla="*/ 1 h 65"/>
                  <a:gd name="T42" fmla="*/ 0 w 328"/>
                  <a:gd name="T43" fmla="*/ 1 h 65"/>
                  <a:gd name="T44" fmla="*/ 1 w 328"/>
                  <a:gd name="T45" fmla="*/ 1 h 65"/>
                  <a:gd name="T46" fmla="*/ 1 w 328"/>
                  <a:gd name="T47" fmla="*/ 1 h 65"/>
                  <a:gd name="T48" fmla="*/ 1 w 328"/>
                  <a:gd name="T49" fmla="*/ 1 h 65"/>
                  <a:gd name="T50" fmla="*/ 1 w 328"/>
                  <a:gd name="T51" fmla="*/ 0 h 65"/>
                  <a:gd name="T52" fmla="*/ 1 w 328"/>
                  <a:gd name="T53" fmla="*/ 1 h 65"/>
                  <a:gd name="T54" fmla="*/ 1 w 328"/>
                  <a:gd name="T55" fmla="*/ 1 h 65"/>
                  <a:gd name="T56" fmla="*/ 1 w 328"/>
                  <a:gd name="T57" fmla="*/ 1 h 65"/>
                  <a:gd name="T58" fmla="*/ 1 w 328"/>
                  <a:gd name="T59" fmla="*/ 1 h 65"/>
                  <a:gd name="T60" fmla="*/ 1 w 328"/>
                  <a:gd name="T61" fmla="*/ 1 h 65"/>
                  <a:gd name="T62" fmla="*/ 1 w 328"/>
                  <a:gd name="T63" fmla="*/ 1 h 65"/>
                  <a:gd name="T64" fmla="*/ 1 w 328"/>
                  <a:gd name="T65" fmla="*/ 1 h 65"/>
                  <a:gd name="T66" fmla="*/ 1 w 328"/>
                  <a:gd name="T67" fmla="*/ 1 h 65"/>
                  <a:gd name="T68" fmla="*/ 1 w 328"/>
                  <a:gd name="T69" fmla="*/ 1 h 65"/>
                  <a:gd name="T70" fmla="*/ 1 w 328"/>
                  <a:gd name="T71" fmla="*/ 1 h 65"/>
                  <a:gd name="T72" fmla="*/ 1 w 328"/>
                  <a:gd name="T73" fmla="*/ 1 h 65"/>
                  <a:gd name="T74" fmla="*/ 1 w 328"/>
                  <a:gd name="T75" fmla="*/ 1 h 65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28"/>
                  <a:gd name="T115" fmla="*/ 0 h 65"/>
                  <a:gd name="T116" fmla="*/ 328 w 328"/>
                  <a:gd name="T117" fmla="*/ 65 h 65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28" h="65">
                    <a:moveTo>
                      <a:pt x="287" y="20"/>
                    </a:moveTo>
                    <a:lnTo>
                      <a:pt x="289" y="20"/>
                    </a:lnTo>
                    <a:lnTo>
                      <a:pt x="297" y="21"/>
                    </a:lnTo>
                    <a:lnTo>
                      <a:pt x="305" y="25"/>
                    </a:lnTo>
                    <a:lnTo>
                      <a:pt x="313" y="32"/>
                    </a:lnTo>
                    <a:lnTo>
                      <a:pt x="321" y="40"/>
                    </a:lnTo>
                    <a:lnTo>
                      <a:pt x="328" y="51"/>
                    </a:lnTo>
                    <a:lnTo>
                      <a:pt x="328" y="60"/>
                    </a:lnTo>
                    <a:lnTo>
                      <a:pt x="315" y="61"/>
                    </a:lnTo>
                    <a:lnTo>
                      <a:pt x="305" y="60"/>
                    </a:lnTo>
                    <a:lnTo>
                      <a:pt x="295" y="58"/>
                    </a:lnTo>
                    <a:lnTo>
                      <a:pt x="289" y="58"/>
                    </a:lnTo>
                    <a:lnTo>
                      <a:pt x="281" y="56"/>
                    </a:lnTo>
                    <a:lnTo>
                      <a:pt x="276" y="56"/>
                    </a:lnTo>
                    <a:lnTo>
                      <a:pt x="270" y="54"/>
                    </a:lnTo>
                    <a:lnTo>
                      <a:pt x="264" y="54"/>
                    </a:lnTo>
                    <a:lnTo>
                      <a:pt x="256" y="53"/>
                    </a:lnTo>
                    <a:lnTo>
                      <a:pt x="240" y="51"/>
                    </a:lnTo>
                    <a:lnTo>
                      <a:pt x="225" y="46"/>
                    </a:lnTo>
                    <a:lnTo>
                      <a:pt x="211" y="44"/>
                    </a:lnTo>
                    <a:lnTo>
                      <a:pt x="199" y="46"/>
                    </a:lnTo>
                    <a:lnTo>
                      <a:pt x="193" y="47"/>
                    </a:lnTo>
                    <a:lnTo>
                      <a:pt x="187" y="51"/>
                    </a:lnTo>
                    <a:lnTo>
                      <a:pt x="180" y="56"/>
                    </a:lnTo>
                    <a:lnTo>
                      <a:pt x="174" y="60"/>
                    </a:lnTo>
                    <a:lnTo>
                      <a:pt x="164" y="61"/>
                    </a:lnTo>
                    <a:lnTo>
                      <a:pt x="154" y="65"/>
                    </a:lnTo>
                    <a:lnTo>
                      <a:pt x="144" y="65"/>
                    </a:lnTo>
                    <a:lnTo>
                      <a:pt x="131" y="63"/>
                    </a:lnTo>
                    <a:lnTo>
                      <a:pt x="119" y="61"/>
                    </a:lnTo>
                    <a:lnTo>
                      <a:pt x="107" y="61"/>
                    </a:lnTo>
                    <a:lnTo>
                      <a:pt x="97" y="61"/>
                    </a:lnTo>
                    <a:lnTo>
                      <a:pt x="90" y="61"/>
                    </a:lnTo>
                    <a:lnTo>
                      <a:pt x="80" y="63"/>
                    </a:lnTo>
                    <a:lnTo>
                      <a:pt x="70" y="61"/>
                    </a:lnTo>
                    <a:lnTo>
                      <a:pt x="60" y="61"/>
                    </a:lnTo>
                    <a:lnTo>
                      <a:pt x="49" y="58"/>
                    </a:lnTo>
                    <a:lnTo>
                      <a:pt x="37" y="54"/>
                    </a:lnTo>
                    <a:lnTo>
                      <a:pt x="25" y="51"/>
                    </a:lnTo>
                    <a:lnTo>
                      <a:pt x="15" y="49"/>
                    </a:lnTo>
                    <a:lnTo>
                      <a:pt x="7" y="46"/>
                    </a:lnTo>
                    <a:lnTo>
                      <a:pt x="2" y="44"/>
                    </a:lnTo>
                    <a:lnTo>
                      <a:pt x="0" y="40"/>
                    </a:lnTo>
                    <a:lnTo>
                      <a:pt x="4" y="39"/>
                    </a:lnTo>
                    <a:lnTo>
                      <a:pt x="15" y="35"/>
                    </a:lnTo>
                    <a:lnTo>
                      <a:pt x="23" y="30"/>
                    </a:lnTo>
                    <a:lnTo>
                      <a:pt x="23" y="25"/>
                    </a:lnTo>
                    <a:lnTo>
                      <a:pt x="17" y="21"/>
                    </a:lnTo>
                    <a:lnTo>
                      <a:pt x="11" y="16"/>
                    </a:lnTo>
                    <a:lnTo>
                      <a:pt x="11" y="7"/>
                    </a:lnTo>
                    <a:lnTo>
                      <a:pt x="17" y="0"/>
                    </a:lnTo>
                    <a:lnTo>
                      <a:pt x="29" y="2"/>
                    </a:lnTo>
                    <a:lnTo>
                      <a:pt x="43" y="6"/>
                    </a:lnTo>
                    <a:lnTo>
                      <a:pt x="54" y="9"/>
                    </a:lnTo>
                    <a:lnTo>
                      <a:pt x="64" y="9"/>
                    </a:lnTo>
                    <a:lnTo>
                      <a:pt x="74" y="11"/>
                    </a:lnTo>
                    <a:lnTo>
                      <a:pt x="86" y="14"/>
                    </a:lnTo>
                    <a:lnTo>
                      <a:pt x="99" y="20"/>
                    </a:lnTo>
                    <a:lnTo>
                      <a:pt x="111" y="25"/>
                    </a:lnTo>
                    <a:lnTo>
                      <a:pt x="123" y="28"/>
                    </a:lnTo>
                    <a:lnTo>
                      <a:pt x="133" y="28"/>
                    </a:lnTo>
                    <a:lnTo>
                      <a:pt x="142" y="25"/>
                    </a:lnTo>
                    <a:lnTo>
                      <a:pt x="152" y="18"/>
                    </a:lnTo>
                    <a:lnTo>
                      <a:pt x="162" y="11"/>
                    </a:lnTo>
                    <a:lnTo>
                      <a:pt x="170" y="6"/>
                    </a:lnTo>
                    <a:lnTo>
                      <a:pt x="176" y="6"/>
                    </a:lnTo>
                    <a:lnTo>
                      <a:pt x="184" y="7"/>
                    </a:lnTo>
                    <a:lnTo>
                      <a:pt x="189" y="11"/>
                    </a:lnTo>
                    <a:lnTo>
                      <a:pt x="201" y="13"/>
                    </a:lnTo>
                    <a:lnTo>
                      <a:pt x="219" y="9"/>
                    </a:lnTo>
                    <a:lnTo>
                      <a:pt x="234" y="7"/>
                    </a:lnTo>
                    <a:lnTo>
                      <a:pt x="246" y="9"/>
                    </a:lnTo>
                    <a:lnTo>
                      <a:pt x="256" y="14"/>
                    </a:lnTo>
                    <a:lnTo>
                      <a:pt x="270" y="16"/>
                    </a:lnTo>
                    <a:lnTo>
                      <a:pt x="281" y="20"/>
                    </a:lnTo>
                    <a:lnTo>
                      <a:pt x="287" y="2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5E4700"/>
                  </a:gs>
                  <a:gs pos="100000">
                    <a:srgbClr val="CC9900"/>
                  </a:gs>
                </a:gsLst>
                <a:lin ang="5400000" scaled="1"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3" name="Freeform 22"/>
              <p:cNvSpPr>
                <a:spLocks/>
              </p:cNvSpPr>
              <p:nvPr/>
            </p:nvSpPr>
            <p:spPr bwMode="auto">
              <a:xfrm>
                <a:off x="4293" y="4140"/>
                <a:ext cx="59" cy="25"/>
              </a:xfrm>
              <a:custGeom>
                <a:avLst/>
                <a:gdLst>
                  <a:gd name="T0" fmla="*/ 1 w 86"/>
                  <a:gd name="T1" fmla="*/ 1 h 42"/>
                  <a:gd name="T2" fmla="*/ 1 w 86"/>
                  <a:gd name="T3" fmla="*/ 1 h 42"/>
                  <a:gd name="T4" fmla="*/ 1 w 86"/>
                  <a:gd name="T5" fmla="*/ 1 h 42"/>
                  <a:gd name="T6" fmla="*/ 1 w 86"/>
                  <a:gd name="T7" fmla="*/ 1 h 42"/>
                  <a:gd name="T8" fmla="*/ 1 w 86"/>
                  <a:gd name="T9" fmla="*/ 1 h 42"/>
                  <a:gd name="T10" fmla="*/ 1 w 86"/>
                  <a:gd name="T11" fmla="*/ 1 h 42"/>
                  <a:gd name="T12" fmla="*/ 1 w 86"/>
                  <a:gd name="T13" fmla="*/ 1 h 42"/>
                  <a:gd name="T14" fmla="*/ 1 w 86"/>
                  <a:gd name="T15" fmla="*/ 1 h 42"/>
                  <a:gd name="T16" fmla="*/ 1 w 86"/>
                  <a:gd name="T17" fmla="*/ 1 h 42"/>
                  <a:gd name="T18" fmla="*/ 1 w 86"/>
                  <a:gd name="T19" fmla="*/ 1 h 42"/>
                  <a:gd name="T20" fmla="*/ 1 w 86"/>
                  <a:gd name="T21" fmla="*/ 1 h 42"/>
                  <a:gd name="T22" fmla="*/ 1 w 86"/>
                  <a:gd name="T23" fmla="*/ 1 h 42"/>
                  <a:gd name="T24" fmla="*/ 1 w 86"/>
                  <a:gd name="T25" fmla="*/ 1 h 42"/>
                  <a:gd name="T26" fmla="*/ 1 w 86"/>
                  <a:gd name="T27" fmla="*/ 1 h 42"/>
                  <a:gd name="T28" fmla="*/ 1 w 86"/>
                  <a:gd name="T29" fmla="*/ 1 h 42"/>
                  <a:gd name="T30" fmla="*/ 0 w 86"/>
                  <a:gd name="T31" fmla="*/ 1 h 42"/>
                  <a:gd name="T32" fmla="*/ 1 w 86"/>
                  <a:gd name="T33" fmla="*/ 0 h 42"/>
                  <a:gd name="T34" fmla="*/ 1 w 86"/>
                  <a:gd name="T35" fmla="*/ 1 h 42"/>
                  <a:gd name="T36" fmla="*/ 1 w 86"/>
                  <a:gd name="T37" fmla="*/ 1 h 42"/>
                  <a:gd name="T38" fmla="*/ 1 w 86"/>
                  <a:gd name="T39" fmla="*/ 1 h 42"/>
                  <a:gd name="T40" fmla="*/ 1 w 86"/>
                  <a:gd name="T41" fmla="*/ 1 h 4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6"/>
                  <a:gd name="T64" fmla="*/ 0 h 42"/>
                  <a:gd name="T65" fmla="*/ 86 w 86"/>
                  <a:gd name="T66" fmla="*/ 42 h 42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6" h="42">
                    <a:moveTo>
                      <a:pt x="45" y="7"/>
                    </a:moveTo>
                    <a:lnTo>
                      <a:pt x="50" y="6"/>
                    </a:lnTo>
                    <a:lnTo>
                      <a:pt x="62" y="6"/>
                    </a:lnTo>
                    <a:lnTo>
                      <a:pt x="76" y="7"/>
                    </a:lnTo>
                    <a:lnTo>
                      <a:pt x="84" y="13"/>
                    </a:lnTo>
                    <a:lnTo>
                      <a:pt x="86" y="23"/>
                    </a:lnTo>
                    <a:lnTo>
                      <a:pt x="84" y="32"/>
                    </a:lnTo>
                    <a:lnTo>
                      <a:pt x="74" y="39"/>
                    </a:lnTo>
                    <a:lnTo>
                      <a:pt x="56" y="42"/>
                    </a:lnTo>
                    <a:lnTo>
                      <a:pt x="39" y="42"/>
                    </a:lnTo>
                    <a:lnTo>
                      <a:pt x="29" y="39"/>
                    </a:lnTo>
                    <a:lnTo>
                      <a:pt x="23" y="35"/>
                    </a:lnTo>
                    <a:lnTo>
                      <a:pt x="17" y="30"/>
                    </a:lnTo>
                    <a:lnTo>
                      <a:pt x="7" y="21"/>
                    </a:lnTo>
                    <a:lnTo>
                      <a:pt x="2" y="9"/>
                    </a:lnTo>
                    <a:lnTo>
                      <a:pt x="0" y="2"/>
                    </a:lnTo>
                    <a:lnTo>
                      <a:pt x="5" y="0"/>
                    </a:lnTo>
                    <a:lnTo>
                      <a:pt x="17" y="4"/>
                    </a:lnTo>
                    <a:lnTo>
                      <a:pt x="27" y="7"/>
                    </a:lnTo>
                    <a:lnTo>
                      <a:pt x="35" y="9"/>
                    </a:lnTo>
                    <a:lnTo>
                      <a:pt x="45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4" name="Freeform 23"/>
              <p:cNvSpPr>
                <a:spLocks/>
              </p:cNvSpPr>
              <p:nvPr/>
            </p:nvSpPr>
            <p:spPr bwMode="auto">
              <a:xfrm>
                <a:off x="4391" y="4027"/>
                <a:ext cx="656" cy="271"/>
              </a:xfrm>
              <a:custGeom>
                <a:avLst/>
                <a:gdLst>
                  <a:gd name="T0" fmla="*/ 1 w 945"/>
                  <a:gd name="T1" fmla="*/ 1 h 454"/>
                  <a:gd name="T2" fmla="*/ 1 w 945"/>
                  <a:gd name="T3" fmla="*/ 0 h 454"/>
                  <a:gd name="T4" fmla="*/ 1 w 945"/>
                  <a:gd name="T5" fmla="*/ 1 h 454"/>
                  <a:gd name="T6" fmla="*/ 1 w 945"/>
                  <a:gd name="T7" fmla="*/ 1 h 454"/>
                  <a:gd name="T8" fmla="*/ 1 w 945"/>
                  <a:gd name="T9" fmla="*/ 1 h 454"/>
                  <a:gd name="T10" fmla="*/ 1 w 945"/>
                  <a:gd name="T11" fmla="*/ 1 h 454"/>
                  <a:gd name="T12" fmla="*/ 1 w 945"/>
                  <a:gd name="T13" fmla="*/ 1 h 454"/>
                  <a:gd name="T14" fmla="*/ 1 w 945"/>
                  <a:gd name="T15" fmla="*/ 1 h 454"/>
                  <a:gd name="T16" fmla="*/ 1 w 945"/>
                  <a:gd name="T17" fmla="*/ 1 h 454"/>
                  <a:gd name="T18" fmla="*/ 1 w 945"/>
                  <a:gd name="T19" fmla="*/ 1 h 454"/>
                  <a:gd name="T20" fmla="*/ 1 w 945"/>
                  <a:gd name="T21" fmla="*/ 1 h 454"/>
                  <a:gd name="T22" fmla="*/ 1 w 945"/>
                  <a:gd name="T23" fmla="*/ 1 h 454"/>
                  <a:gd name="T24" fmla="*/ 1 w 945"/>
                  <a:gd name="T25" fmla="*/ 1 h 454"/>
                  <a:gd name="T26" fmla="*/ 1 w 945"/>
                  <a:gd name="T27" fmla="*/ 1 h 454"/>
                  <a:gd name="T28" fmla="*/ 1 w 945"/>
                  <a:gd name="T29" fmla="*/ 1 h 454"/>
                  <a:gd name="T30" fmla="*/ 1 w 945"/>
                  <a:gd name="T31" fmla="*/ 1 h 454"/>
                  <a:gd name="T32" fmla="*/ 1 w 945"/>
                  <a:gd name="T33" fmla="*/ 1 h 454"/>
                  <a:gd name="T34" fmla="*/ 1 w 945"/>
                  <a:gd name="T35" fmla="*/ 1 h 454"/>
                  <a:gd name="T36" fmla="*/ 1 w 945"/>
                  <a:gd name="T37" fmla="*/ 1 h 454"/>
                  <a:gd name="T38" fmla="*/ 1 w 945"/>
                  <a:gd name="T39" fmla="*/ 1 h 454"/>
                  <a:gd name="T40" fmla="*/ 1 w 945"/>
                  <a:gd name="T41" fmla="*/ 1 h 454"/>
                  <a:gd name="T42" fmla="*/ 1 w 945"/>
                  <a:gd name="T43" fmla="*/ 1 h 454"/>
                  <a:gd name="T44" fmla="*/ 1 w 945"/>
                  <a:gd name="T45" fmla="*/ 1 h 454"/>
                  <a:gd name="T46" fmla="*/ 1 w 945"/>
                  <a:gd name="T47" fmla="*/ 1 h 454"/>
                  <a:gd name="T48" fmla="*/ 1 w 945"/>
                  <a:gd name="T49" fmla="*/ 1 h 454"/>
                  <a:gd name="T50" fmla="*/ 1 w 945"/>
                  <a:gd name="T51" fmla="*/ 1 h 454"/>
                  <a:gd name="T52" fmla="*/ 1 w 945"/>
                  <a:gd name="T53" fmla="*/ 1 h 454"/>
                  <a:gd name="T54" fmla="*/ 1 w 945"/>
                  <a:gd name="T55" fmla="*/ 1 h 454"/>
                  <a:gd name="T56" fmla="*/ 1 w 945"/>
                  <a:gd name="T57" fmla="*/ 1 h 454"/>
                  <a:gd name="T58" fmla="*/ 1 w 945"/>
                  <a:gd name="T59" fmla="*/ 1 h 454"/>
                  <a:gd name="T60" fmla="*/ 1 w 945"/>
                  <a:gd name="T61" fmla="*/ 1 h 454"/>
                  <a:gd name="T62" fmla="*/ 1 w 945"/>
                  <a:gd name="T63" fmla="*/ 1 h 454"/>
                  <a:gd name="T64" fmla="*/ 1 w 945"/>
                  <a:gd name="T65" fmla="*/ 1 h 454"/>
                  <a:gd name="T66" fmla="*/ 1 w 945"/>
                  <a:gd name="T67" fmla="*/ 1 h 454"/>
                  <a:gd name="T68" fmla="*/ 1 w 945"/>
                  <a:gd name="T69" fmla="*/ 1 h 454"/>
                  <a:gd name="T70" fmla="*/ 1 w 945"/>
                  <a:gd name="T71" fmla="*/ 1 h 454"/>
                  <a:gd name="T72" fmla="*/ 1 w 945"/>
                  <a:gd name="T73" fmla="*/ 1 h 454"/>
                  <a:gd name="T74" fmla="*/ 1 w 945"/>
                  <a:gd name="T75" fmla="*/ 1 h 454"/>
                  <a:gd name="T76" fmla="*/ 1 w 945"/>
                  <a:gd name="T77" fmla="*/ 1 h 454"/>
                  <a:gd name="T78" fmla="*/ 1 w 945"/>
                  <a:gd name="T79" fmla="*/ 1 h 454"/>
                  <a:gd name="T80" fmla="*/ 1 w 945"/>
                  <a:gd name="T81" fmla="*/ 1 h 454"/>
                  <a:gd name="T82" fmla="*/ 1 w 945"/>
                  <a:gd name="T83" fmla="*/ 1 h 454"/>
                  <a:gd name="T84" fmla="*/ 1 w 945"/>
                  <a:gd name="T85" fmla="*/ 1 h 454"/>
                  <a:gd name="T86" fmla="*/ 1 w 945"/>
                  <a:gd name="T87" fmla="*/ 1 h 454"/>
                  <a:gd name="T88" fmla="*/ 1 w 945"/>
                  <a:gd name="T89" fmla="*/ 1 h 454"/>
                  <a:gd name="T90" fmla="*/ 1 w 945"/>
                  <a:gd name="T91" fmla="*/ 1 h 454"/>
                  <a:gd name="T92" fmla="*/ 1 w 945"/>
                  <a:gd name="T93" fmla="*/ 1 h 454"/>
                  <a:gd name="T94" fmla="*/ 1 w 945"/>
                  <a:gd name="T95" fmla="*/ 1 h 454"/>
                  <a:gd name="T96" fmla="*/ 1 w 945"/>
                  <a:gd name="T97" fmla="*/ 1 h 454"/>
                  <a:gd name="T98" fmla="*/ 1 w 945"/>
                  <a:gd name="T99" fmla="*/ 1 h 454"/>
                  <a:gd name="T100" fmla="*/ 1 w 945"/>
                  <a:gd name="T101" fmla="*/ 1 h 454"/>
                  <a:gd name="T102" fmla="*/ 1 w 945"/>
                  <a:gd name="T103" fmla="*/ 1 h 454"/>
                  <a:gd name="T104" fmla="*/ 1 w 945"/>
                  <a:gd name="T105" fmla="*/ 1 h 454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945"/>
                  <a:gd name="T160" fmla="*/ 0 h 454"/>
                  <a:gd name="T161" fmla="*/ 945 w 945"/>
                  <a:gd name="T162" fmla="*/ 454 h 454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945" h="454">
                    <a:moveTo>
                      <a:pt x="68" y="1"/>
                    </a:moveTo>
                    <a:lnTo>
                      <a:pt x="64" y="1"/>
                    </a:lnTo>
                    <a:lnTo>
                      <a:pt x="56" y="3"/>
                    </a:lnTo>
                    <a:lnTo>
                      <a:pt x="45" y="5"/>
                    </a:lnTo>
                    <a:lnTo>
                      <a:pt x="33" y="3"/>
                    </a:lnTo>
                    <a:lnTo>
                      <a:pt x="23" y="1"/>
                    </a:lnTo>
                    <a:lnTo>
                      <a:pt x="11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0"/>
                    </a:lnTo>
                    <a:lnTo>
                      <a:pt x="5" y="19"/>
                    </a:lnTo>
                    <a:lnTo>
                      <a:pt x="17" y="27"/>
                    </a:lnTo>
                    <a:lnTo>
                      <a:pt x="39" y="33"/>
                    </a:lnTo>
                    <a:lnTo>
                      <a:pt x="50" y="34"/>
                    </a:lnTo>
                    <a:lnTo>
                      <a:pt x="62" y="36"/>
                    </a:lnTo>
                    <a:lnTo>
                      <a:pt x="72" y="36"/>
                    </a:lnTo>
                    <a:lnTo>
                      <a:pt x="80" y="38"/>
                    </a:lnTo>
                    <a:lnTo>
                      <a:pt x="90" y="38"/>
                    </a:lnTo>
                    <a:lnTo>
                      <a:pt x="97" y="40"/>
                    </a:lnTo>
                    <a:lnTo>
                      <a:pt x="107" y="41"/>
                    </a:lnTo>
                    <a:lnTo>
                      <a:pt x="115" y="45"/>
                    </a:lnTo>
                    <a:lnTo>
                      <a:pt x="125" y="48"/>
                    </a:lnTo>
                    <a:lnTo>
                      <a:pt x="136" y="54"/>
                    </a:lnTo>
                    <a:lnTo>
                      <a:pt x="148" y="59"/>
                    </a:lnTo>
                    <a:lnTo>
                      <a:pt x="160" y="64"/>
                    </a:lnTo>
                    <a:lnTo>
                      <a:pt x="170" y="69"/>
                    </a:lnTo>
                    <a:lnTo>
                      <a:pt x="180" y="74"/>
                    </a:lnTo>
                    <a:lnTo>
                      <a:pt x="187" y="80"/>
                    </a:lnTo>
                    <a:lnTo>
                      <a:pt x="193" y="83"/>
                    </a:lnTo>
                    <a:lnTo>
                      <a:pt x="201" y="87"/>
                    </a:lnTo>
                    <a:lnTo>
                      <a:pt x="211" y="90"/>
                    </a:lnTo>
                    <a:lnTo>
                      <a:pt x="221" y="92"/>
                    </a:lnTo>
                    <a:lnTo>
                      <a:pt x="234" y="92"/>
                    </a:lnTo>
                    <a:lnTo>
                      <a:pt x="246" y="95"/>
                    </a:lnTo>
                    <a:lnTo>
                      <a:pt x="254" y="102"/>
                    </a:lnTo>
                    <a:lnTo>
                      <a:pt x="262" y="111"/>
                    </a:lnTo>
                    <a:lnTo>
                      <a:pt x="273" y="120"/>
                    </a:lnTo>
                    <a:lnTo>
                      <a:pt x="283" y="123"/>
                    </a:lnTo>
                    <a:lnTo>
                      <a:pt x="293" y="127"/>
                    </a:lnTo>
                    <a:lnTo>
                      <a:pt x="307" y="130"/>
                    </a:lnTo>
                    <a:lnTo>
                      <a:pt x="320" y="134"/>
                    </a:lnTo>
                    <a:lnTo>
                      <a:pt x="332" y="137"/>
                    </a:lnTo>
                    <a:lnTo>
                      <a:pt x="344" y="139"/>
                    </a:lnTo>
                    <a:lnTo>
                      <a:pt x="352" y="142"/>
                    </a:lnTo>
                    <a:lnTo>
                      <a:pt x="358" y="144"/>
                    </a:lnTo>
                    <a:lnTo>
                      <a:pt x="362" y="146"/>
                    </a:lnTo>
                    <a:lnTo>
                      <a:pt x="367" y="149"/>
                    </a:lnTo>
                    <a:lnTo>
                      <a:pt x="375" y="153"/>
                    </a:lnTo>
                    <a:lnTo>
                      <a:pt x="383" y="156"/>
                    </a:lnTo>
                    <a:lnTo>
                      <a:pt x="391" y="162"/>
                    </a:lnTo>
                    <a:lnTo>
                      <a:pt x="401" y="165"/>
                    </a:lnTo>
                    <a:lnTo>
                      <a:pt x="410" y="170"/>
                    </a:lnTo>
                    <a:lnTo>
                      <a:pt x="418" y="174"/>
                    </a:lnTo>
                    <a:lnTo>
                      <a:pt x="432" y="179"/>
                    </a:lnTo>
                    <a:lnTo>
                      <a:pt x="444" y="177"/>
                    </a:lnTo>
                    <a:lnTo>
                      <a:pt x="455" y="175"/>
                    </a:lnTo>
                    <a:lnTo>
                      <a:pt x="471" y="174"/>
                    </a:lnTo>
                    <a:lnTo>
                      <a:pt x="481" y="174"/>
                    </a:lnTo>
                    <a:lnTo>
                      <a:pt x="491" y="174"/>
                    </a:lnTo>
                    <a:lnTo>
                      <a:pt x="499" y="174"/>
                    </a:lnTo>
                    <a:lnTo>
                      <a:pt x="506" y="174"/>
                    </a:lnTo>
                    <a:lnTo>
                      <a:pt x="514" y="175"/>
                    </a:lnTo>
                    <a:lnTo>
                      <a:pt x="522" y="177"/>
                    </a:lnTo>
                    <a:lnTo>
                      <a:pt x="528" y="181"/>
                    </a:lnTo>
                    <a:lnTo>
                      <a:pt x="536" y="184"/>
                    </a:lnTo>
                    <a:lnTo>
                      <a:pt x="544" y="191"/>
                    </a:lnTo>
                    <a:lnTo>
                      <a:pt x="545" y="200"/>
                    </a:lnTo>
                    <a:lnTo>
                      <a:pt x="549" y="209"/>
                    </a:lnTo>
                    <a:lnTo>
                      <a:pt x="571" y="226"/>
                    </a:lnTo>
                    <a:lnTo>
                      <a:pt x="587" y="236"/>
                    </a:lnTo>
                    <a:lnTo>
                      <a:pt x="598" y="243"/>
                    </a:lnTo>
                    <a:lnTo>
                      <a:pt x="610" y="250"/>
                    </a:lnTo>
                    <a:lnTo>
                      <a:pt x="618" y="256"/>
                    </a:lnTo>
                    <a:lnTo>
                      <a:pt x="624" y="259"/>
                    </a:lnTo>
                    <a:lnTo>
                      <a:pt x="628" y="261"/>
                    </a:lnTo>
                    <a:lnTo>
                      <a:pt x="632" y="261"/>
                    </a:lnTo>
                    <a:lnTo>
                      <a:pt x="634" y="257"/>
                    </a:lnTo>
                    <a:lnTo>
                      <a:pt x="635" y="252"/>
                    </a:lnTo>
                    <a:lnTo>
                      <a:pt x="635" y="250"/>
                    </a:lnTo>
                    <a:lnTo>
                      <a:pt x="639" y="254"/>
                    </a:lnTo>
                    <a:lnTo>
                      <a:pt x="643" y="266"/>
                    </a:lnTo>
                    <a:lnTo>
                      <a:pt x="651" y="278"/>
                    </a:lnTo>
                    <a:lnTo>
                      <a:pt x="661" y="289"/>
                    </a:lnTo>
                    <a:lnTo>
                      <a:pt x="673" y="294"/>
                    </a:lnTo>
                    <a:lnTo>
                      <a:pt x="688" y="297"/>
                    </a:lnTo>
                    <a:lnTo>
                      <a:pt x="698" y="299"/>
                    </a:lnTo>
                    <a:lnTo>
                      <a:pt x="710" y="301"/>
                    </a:lnTo>
                    <a:lnTo>
                      <a:pt x="722" y="304"/>
                    </a:lnTo>
                    <a:lnTo>
                      <a:pt x="733" y="306"/>
                    </a:lnTo>
                    <a:lnTo>
                      <a:pt x="743" y="311"/>
                    </a:lnTo>
                    <a:lnTo>
                      <a:pt x="751" y="316"/>
                    </a:lnTo>
                    <a:lnTo>
                      <a:pt x="755" y="323"/>
                    </a:lnTo>
                    <a:lnTo>
                      <a:pt x="755" y="332"/>
                    </a:lnTo>
                    <a:lnTo>
                      <a:pt x="753" y="346"/>
                    </a:lnTo>
                    <a:lnTo>
                      <a:pt x="761" y="353"/>
                    </a:lnTo>
                    <a:lnTo>
                      <a:pt x="774" y="358"/>
                    </a:lnTo>
                    <a:lnTo>
                      <a:pt x="794" y="367"/>
                    </a:lnTo>
                    <a:lnTo>
                      <a:pt x="804" y="374"/>
                    </a:lnTo>
                    <a:lnTo>
                      <a:pt x="816" y="379"/>
                    </a:lnTo>
                    <a:lnTo>
                      <a:pt x="825" y="386"/>
                    </a:lnTo>
                    <a:lnTo>
                      <a:pt x="835" y="393"/>
                    </a:lnTo>
                    <a:lnTo>
                      <a:pt x="845" y="400"/>
                    </a:lnTo>
                    <a:lnTo>
                      <a:pt x="853" y="405"/>
                    </a:lnTo>
                    <a:lnTo>
                      <a:pt x="859" y="410"/>
                    </a:lnTo>
                    <a:lnTo>
                      <a:pt x="864" y="414"/>
                    </a:lnTo>
                    <a:lnTo>
                      <a:pt x="872" y="417"/>
                    </a:lnTo>
                    <a:lnTo>
                      <a:pt x="884" y="419"/>
                    </a:lnTo>
                    <a:lnTo>
                      <a:pt x="894" y="423"/>
                    </a:lnTo>
                    <a:lnTo>
                      <a:pt x="902" y="430"/>
                    </a:lnTo>
                    <a:lnTo>
                      <a:pt x="911" y="437"/>
                    </a:lnTo>
                    <a:lnTo>
                      <a:pt x="921" y="445"/>
                    </a:lnTo>
                    <a:lnTo>
                      <a:pt x="931" y="452"/>
                    </a:lnTo>
                    <a:lnTo>
                      <a:pt x="939" y="454"/>
                    </a:lnTo>
                    <a:lnTo>
                      <a:pt x="941" y="454"/>
                    </a:lnTo>
                    <a:lnTo>
                      <a:pt x="943" y="452"/>
                    </a:lnTo>
                    <a:lnTo>
                      <a:pt x="945" y="451"/>
                    </a:lnTo>
                    <a:lnTo>
                      <a:pt x="945" y="449"/>
                    </a:lnTo>
                    <a:lnTo>
                      <a:pt x="945" y="437"/>
                    </a:lnTo>
                    <a:lnTo>
                      <a:pt x="943" y="423"/>
                    </a:lnTo>
                    <a:lnTo>
                      <a:pt x="939" y="412"/>
                    </a:lnTo>
                    <a:lnTo>
                      <a:pt x="933" y="402"/>
                    </a:lnTo>
                    <a:lnTo>
                      <a:pt x="929" y="388"/>
                    </a:lnTo>
                    <a:lnTo>
                      <a:pt x="927" y="365"/>
                    </a:lnTo>
                    <a:lnTo>
                      <a:pt x="925" y="344"/>
                    </a:lnTo>
                    <a:lnTo>
                      <a:pt x="919" y="330"/>
                    </a:lnTo>
                    <a:lnTo>
                      <a:pt x="913" y="325"/>
                    </a:lnTo>
                    <a:lnTo>
                      <a:pt x="906" y="316"/>
                    </a:lnTo>
                    <a:lnTo>
                      <a:pt x="896" y="308"/>
                    </a:lnTo>
                    <a:lnTo>
                      <a:pt x="886" y="299"/>
                    </a:lnTo>
                    <a:lnTo>
                      <a:pt x="876" y="292"/>
                    </a:lnTo>
                    <a:lnTo>
                      <a:pt x="866" y="285"/>
                    </a:lnTo>
                    <a:lnTo>
                      <a:pt x="857" y="280"/>
                    </a:lnTo>
                    <a:lnTo>
                      <a:pt x="849" y="278"/>
                    </a:lnTo>
                    <a:lnTo>
                      <a:pt x="843" y="278"/>
                    </a:lnTo>
                    <a:lnTo>
                      <a:pt x="835" y="280"/>
                    </a:lnTo>
                    <a:lnTo>
                      <a:pt x="825" y="282"/>
                    </a:lnTo>
                    <a:lnTo>
                      <a:pt x="817" y="282"/>
                    </a:lnTo>
                    <a:lnTo>
                      <a:pt x="808" y="282"/>
                    </a:lnTo>
                    <a:lnTo>
                      <a:pt x="800" y="282"/>
                    </a:lnTo>
                    <a:lnTo>
                      <a:pt x="792" y="278"/>
                    </a:lnTo>
                    <a:lnTo>
                      <a:pt x="786" y="273"/>
                    </a:lnTo>
                    <a:lnTo>
                      <a:pt x="780" y="266"/>
                    </a:lnTo>
                    <a:lnTo>
                      <a:pt x="771" y="259"/>
                    </a:lnTo>
                    <a:lnTo>
                      <a:pt x="761" y="252"/>
                    </a:lnTo>
                    <a:lnTo>
                      <a:pt x="751" y="245"/>
                    </a:lnTo>
                    <a:lnTo>
                      <a:pt x="739" y="238"/>
                    </a:lnTo>
                    <a:lnTo>
                      <a:pt x="729" y="233"/>
                    </a:lnTo>
                    <a:lnTo>
                      <a:pt x="722" y="228"/>
                    </a:lnTo>
                    <a:lnTo>
                      <a:pt x="714" y="224"/>
                    </a:lnTo>
                    <a:lnTo>
                      <a:pt x="702" y="214"/>
                    </a:lnTo>
                    <a:lnTo>
                      <a:pt x="694" y="202"/>
                    </a:lnTo>
                    <a:lnTo>
                      <a:pt x="686" y="191"/>
                    </a:lnTo>
                    <a:lnTo>
                      <a:pt x="673" y="186"/>
                    </a:lnTo>
                    <a:lnTo>
                      <a:pt x="663" y="186"/>
                    </a:lnTo>
                    <a:lnTo>
                      <a:pt x="655" y="186"/>
                    </a:lnTo>
                    <a:lnTo>
                      <a:pt x="645" y="186"/>
                    </a:lnTo>
                    <a:lnTo>
                      <a:pt x="635" y="184"/>
                    </a:lnTo>
                    <a:lnTo>
                      <a:pt x="628" y="184"/>
                    </a:lnTo>
                    <a:lnTo>
                      <a:pt x="620" y="184"/>
                    </a:lnTo>
                    <a:lnTo>
                      <a:pt x="614" y="184"/>
                    </a:lnTo>
                    <a:lnTo>
                      <a:pt x="608" y="184"/>
                    </a:lnTo>
                    <a:lnTo>
                      <a:pt x="598" y="179"/>
                    </a:lnTo>
                    <a:lnTo>
                      <a:pt x="589" y="167"/>
                    </a:lnTo>
                    <a:lnTo>
                      <a:pt x="577" y="153"/>
                    </a:lnTo>
                    <a:lnTo>
                      <a:pt x="561" y="139"/>
                    </a:lnTo>
                    <a:lnTo>
                      <a:pt x="545" y="130"/>
                    </a:lnTo>
                    <a:lnTo>
                      <a:pt x="540" y="127"/>
                    </a:lnTo>
                    <a:lnTo>
                      <a:pt x="536" y="125"/>
                    </a:lnTo>
                    <a:lnTo>
                      <a:pt x="536" y="118"/>
                    </a:lnTo>
                    <a:lnTo>
                      <a:pt x="534" y="104"/>
                    </a:lnTo>
                    <a:lnTo>
                      <a:pt x="528" y="90"/>
                    </a:lnTo>
                    <a:lnTo>
                      <a:pt x="514" y="80"/>
                    </a:lnTo>
                    <a:lnTo>
                      <a:pt x="504" y="78"/>
                    </a:lnTo>
                    <a:lnTo>
                      <a:pt x="497" y="76"/>
                    </a:lnTo>
                    <a:lnTo>
                      <a:pt x="487" y="74"/>
                    </a:lnTo>
                    <a:lnTo>
                      <a:pt x="479" y="73"/>
                    </a:lnTo>
                    <a:lnTo>
                      <a:pt x="471" y="73"/>
                    </a:lnTo>
                    <a:lnTo>
                      <a:pt x="461" y="73"/>
                    </a:lnTo>
                    <a:lnTo>
                      <a:pt x="453" y="73"/>
                    </a:lnTo>
                    <a:lnTo>
                      <a:pt x="444" y="73"/>
                    </a:lnTo>
                    <a:lnTo>
                      <a:pt x="428" y="76"/>
                    </a:lnTo>
                    <a:lnTo>
                      <a:pt x="414" y="85"/>
                    </a:lnTo>
                    <a:lnTo>
                      <a:pt x="403" y="92"/>
                    </a:lnTo>
                    <a:lnTo>
                      <a:pt x="389" y="95"/>
                    </a:lnTo>
                    <a:lnTo>
                      <a:pt x="375" y="90"/>
                    </a:lnTo>
                    <a:lnTo>
                      <a:pt x="371" y="81"/>
                    </a:lnTo>
                    <a:lnTo>
                      <a:pt x="369" y="73"/>
                    </a:lnTo>
                    <a:lnTo>
                      <a:pt x="369" y="69"/>
                    </a:lnTo>
                    <a:lnTo>
                      <a:pt x="363" y="69"/>
                    </a:lnTo>
                    <a:lnTo>
                      <a:pt x="354" y="73"/>
                    </a:lnTo>
                    <a:lnTo>
                      <a:pt x="342" y="76"/>
                    </a:lnTo>
                    <a:lnTo>
                      <a:pt x="336" y="83"/>
                    </a:lnTo>
                    <a:lnTo>
                      <a:pt x="328" y="88"/>
                    </a:lnTo>
                    <a:lnTo>
                      <a:pt x="315" y="92"/>
                    </a:lnTo>
                    <a:lnTo>
                      <a:pt x="297" y="90"/>
                    </a:lnTo>
                    <a:lnTo>
                      <a:pt x="285" y="85"/>
                    </a:lnTo>
                    <a:lnTo>
                      <a:pt x="277" y="74"/>
                    </a:lnTo>
                    <a:lnTo>
                      <a:pt x="268" y="64"/>
                    </a:lnTo>
                    <a:lnTo>
                      <a:pt x="256" y="54"/>
                    </a:lnTo>
                    <a:lnTo>
                      <a:pt x="240" y="48"/>
                    </a:lnTo>
                    <a:lnTo>
                      <a:pt x="230" y="47"/>
                    </a:lnTo>
                    <a:lnTo>
                      <a:pt x="217" y="43"/>
                    </a:lnTo>
                    <a:lnTo>
                      <a:pt x="201" y="38"/>
                    </a:lnTo>
                    <a:lnTo>
                      <a:pt x="183" y="31"/>
                    </a:lnTo>
                    <a:lnTo>
                      <a:pt x="164" y="26"/>
                    </a:lnTo>
                    <a:lnTo>
                      <a:pt x="144" y="21"/>
                    </a:lnTo>
                    <a:lnTo>
                      <a:pt x="127" y="15"/>
                    </a:lnTo>
                    <a:lnTo>
                      <a:pt x="109" y="10"/>
                    </a:lnTo>
                    <a:lnTo>
                      <a:pt x="86" y="5"/>
                    </a:lnTo>
                    <a:lnTo>
                      <a:pt x="74" y="3"/>
                    </a:lnTo>
                    <a:lnTo>
                      <a:pt x="68" y="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5E4700"/>
                  </a:gs>
                  <a:gs pos="100000">
                    <a:srgbClr val="CC9900"/>
                  </a:gs>
                </a:gsLst>
                <a:lin ang="5400000" scaled="1"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5" name="Freeform 24"/>
              <p:cNvSpPr>
                <a:spLocks/>
              </p:cNvSpPr>
              <p:nvPr/>
            </p:nvSpPr>
            <p:spPr bwMode="auto">
              <a:xfrm>
                <a:off x="4532" y="4133"/>
                <a:ext cx="176" cy="48"/>
              </a:xfrm>
              <a:custGeom>
                <a:avLst/>
                <a:gdLst>
                  <a:gd name="T0" fmla="*/ 1 w 254"/>
                  <a:gd name="T1" fmla="*/ 1 h 80"/>
                  <a:gd name="T2" fmla="*/ 1 w 254"/>
                  <a:gd name="T3" fmla="*/ 1 h 80"/>
                  <a:gd name="T4" fmla="*/ 1 w 254"/>
                  <a:gd name="T5" fmla="*/ 1 h 80"/>
                  <a:gd name="T6" fmla="*/ 1 w 254"/>
                  <a:gd name="T7" fmla="*/ 1 h 80"/>
                  <a:gd name="T8" fmla="*/ 1 w 254"/>
                  <a:gd name="T9" fmla="*/ 1 h 80"/>
                  <a:gd name="T10" fmla="*/ 1 w 254"/>
                  <a:gd name="T11" fmla="*/ 1 h 80"/>
                  <a:gd name="T12" fmla="*/ 1 w 254"/>
                  <a:gd name="T13" fmla="*/ 1 h 80"/>
                  <a:gd name="T14" fmla="*/ 1 w 254"/>
                  <a:gd name="T15" fmla="*/ 1 h 80"/>
                  <a:gd name="T16" fmla="*/ 1 w 254"/>
                  <a:gd name="T17" fmla="*/ 1 h 80"/>
                  <a:gd name="T18" fmla="*/ 1 w 254"/>
                  <a:gd name="T19" fmla="*/ 1 h 80"/>
                  <a:gd name="T20" fmla="*/ 1 w 254"/>
                  <a:gd name="T21" fmla="*/ 1 h 80"/>
                  <a:gd name="T22" fmla="*/ 1 w 254"/>
                  <a:gd name="T23" fmla="*/ 1 h 80"/>
                  <a:gd name="T24" fmla="*/ 1 w 254"/>
                  <a:gd name="T25" fmla="*/ 1 h 80"/>
                  <a:gd name="T26" fmla="*/ 1 w 254"/>
                  <a:gd name="T27" fmla="*/ 1 h 80"/>
                  <a:gd name="T28" fmla="*/ 1 w 254"/>
                  <a:gd name="T29" fmla="*/ 1 h 80"/>
                  <a:gd name="T30" fmla="*/ 1 w 254"/>
                  <a:gd name="T31" fmla="*/ 1 h 80"/>
                  <a:gd name="T32" fmla="*/ 1 w 254"/>
                  <a:gd name="T33" fmla="*/ 1 h 80"/>
                  <a:gd name="T34" fmla="*/ 1 w 254"/>
                  <a:gd name="T35" fmla="*/ 1 h 80"/>
                  <a:gd name="T36" fmla="*/ 1 w 254"/>
                  <a:gd name="T37" fmla="*/ 1 h 80"/>
                  <a:gd name="T38" fmla="*/ 1 w 254"/>
                  <a:gd name="T39" fmla="*/ 1 h 80"/>
                  <a:gd name="T40" fmla="*/ 1 w 254"/>
                  <a:gd name="T41" fmla="*/ 0 h 80"/>
                  <a:gd name="T42" fmla="*/ 1 w 254"/>
                  <a:gd name="T43" fmla="*/ 0 h 80"/>
                  <a:gd name="T44" fmla="*/ 1 w 254"/>
                  <a:gd name="T45" fmla="*/ 1 h 80"/>
                  <a:gd name="T46" fmla="*/ 0 w 254"/>
                  <a:gd name="T47" fmla="*/ 1 h 80"/>
                  <a:gd name="T48" fmla="*/ 1 w 254"/>
                  <a:gd name="T49" fmla="*/ 1 h 80"/>
                  <a:gd name="T50" fmla="*/ 1 w 254"/>
                  <a:gd name="T51" fmla="*/ 1 h 80"/>
                  <a:gd name="T52" fmla="*/ 1 w 254"/>
                  <a:gd name="T53" fmla="*/ 1 h 80"/>
                  <a:gd name="T54" fmla="*/ 1 w 254"/>
                  <a:gd name="T55" fmla="*/ 1 h 80"/>
                  <a:gd name="T56" fmla="*/ 1 w 254"/>
                  <a:gd name="T57" fmla="*/ 1 h 80"/>
                  <a:gd name="T58" fmla="*/ 1 w 254"/>
                  <a:gd name="T59" fmla="*/ 1 h 80"/>
                  <a:gd name="T60" fmla="*/ 1 w 254"/>
                  <a:gd name="T61" fmla="*/ 1 h 80"/>
                  <a:gd name="T62" fmla="*/ 1 w 254"/>
                  <a:gd name="T63" fmla="*/ 1 h 80"/>
                  <a:gd name="T64" fmla="*/ 1 w 254"/>
                  <a:gd name="T65" fmla="*/ 1 h 80"/>
                  <a:gd name="T66" fmla="*/ 1 w 254"/>
                  <a:gd name="T67" fmla="*/ 1 h 80"/>
                  <a:gd name="T68" fmla="*/ 1 w 254"/>
                  <a:gd name="T69" fmla="*/ 1 h 80"/>
                  <a:gd name="T70" fmla="*/ 1 w 254"/>
                  <a:gd name="T71" fmla="*/ 1 h 80"/>
                  <a:gd name="T72" fmla="*/ 1 w 254"/>
                  <a:gd name="T73" fmla="*/ 1 h 80"/>
                  <a:gd name="T74" fmla="*/ 1 w 254"/>
                  <a:gd name="T75" fmla="*/ 1 h 80"/>
                  <a:gd name="T76" fmla="*/ 1 w 254"/>
                  <a:gd name="T77" fmla="*/ 1 h 80"/>
                  <a:gd name="T78" fmla="*/ 1 w 254"/>
                  <a:gd name="T79" fmla="*/ 1 h 80"/>
                  <a:gd name="T80" fmla="*/ 1 w 254"/>
                  <a:gd name="T81" fmla="*/ 1 h 80"/>
                  <a:gd name="T82" fmla="*/ 1 w 254"/>
                  <a:gd name="T83" fmla="*/ 1 h 80"/>
                  <a:gd name="T84" fmla="*/ 1 w 254"/>
                  <a:gd name="T85" fmla="*/ 1 h 80"/>
                  <a:gd name="T86" fmla="*/ 1 w 254"/>
                  <a:gd name="T87" fmla="*/ 1 h 80"/>
                  <a:gd name="T88" fmla="*/ 1 w 254"/>
                  <a:gd name="T89" fmla="*/ 1 h 80"/>
                  <a:gd name="T90" fmla="*/ 1 w 254"/>
                  <a:gd name="T91" fmla="*/ 1 h 80"/>
                  <a:gd name="T92" fmla="*/ 1 w 254"/>
                  <a:gd name="T93" fmla="*/ 1 h 80"/>
                  <a:gd name="T94" fmla="*/ 1 w 254"/>
                  <a:gd name="T95" fmla="*/ 1 h 80"/>
                  <a:gd name="T96" fmla="*/ 1 w 254"/>
                  <a:gd name="T97" fmla="*/ 1 h 8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254"/>
                  <a:gd name="T148" fmla="*/ 0 h 80"/>
                  <a:gd name="T149" fmla="*/ 254 w 254"/>
                  <a:gd name="T150" fmla="*/ 80 h 8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254" h="80">
                    <a:moveTo>
                      <a:pt x="254" y="77"/>
                    </a:moveTo>
                    <a:lnTo>
                      <a:pt x="254" y="73"/>
                    </a:lnTo>
                    <a:lnTo>
                      <a:pt x="249" y="65"/>
                    </a:lnTo>
                    <a:lnTo>
                      <a:pt x="233" y="54"/>
                    </a:lnTo>
                    <a:lnTo>
                      <a:pt x="204" y="44"/>
                    </a:lnTo>
                    <a:lnTo>
                      <a:pt x="188" y="40"/>
                    </a:lnTo>
                    <a:lnTo>
                      <a:pt x="174" y="37"/>
                    </a:lnTo>
                    <a:lnTo>
                      <a:pt x="162" y="33"/>
                    </a:lnTo>
                    <a:lnTo>
                      <a:pt x="153" y="32"/>
                    </a:lnTo>
                    <a:lnTo>
                      <a:pt x="145" y="30"/>
                    </a:lnTo>
                    <a:lnTo>
                      <a:pt x="139" y="28"/>
                    </a:lnTo>
                    <a:lnTo>
                      <a:pt x="133" y="26"/>
                    </a:lnTo>
                    <a:lnTo>
                      <a:pt x="125" y="25"/>
                    </a:lnTo>
                    <a:lnTo>
                      <a:pt x="112" y="19"/>
                    </a:lnTo>
                    <a:lnTo>
                      <a:pt x="102" y="14"/>
                    </a:lnTo>
                    <a:lnTo>
                      <a:pt x="90" y="11"/>
                    </a:lnTo>
                    <a:lnTo>
                      <a:pt x="78" y="9"/>
                    </a:lnTo>
                    <a:lnTo>
                      <a:pt x="69" y="7"/>
                    </a:lnTo>
                    <a:lnTo>
                      <a:pt x="61" y="5"/>
                    </a:lnTo>
                    <a:lnTo>
                      <a:pt x="51" y="4"/>
                    </a:lnTo>
                    <a:lnTo>
                      <a:pt x="33" y="0"/>
                    </a:lnTo>
                    <a:lnTo>
                      <a:pt x="14" y="0"/>
                    </a:lnTo>
                    <a:lnTo>
                      <a:pt x="2" y="4"/>
                    </a:lnTo>
                    <a:lnTo>
                      <a:pt x="0" y="11"/>
                    </a:lnTo>
                    <a:lnTo>
                      <a:pt x="14" y="19"/>
                    </a:lnTo>
                    <a:lnTo>
                      <a:pt x="31" y="26"/>
                    </a:lnTo>
                    <a:lnTo>
                      <a:pt x="41" y="32"/>
                    </a:lnTo>
                    <a:lnTo>
                      <a:pt x="47" y="35"/>
                    </a:lnTo>
                    <a:lnTo>
                      <a:pt x="59" y="37"/>
                    </a:lnTo>
                    <a:lnTo>
                      <a:pt x="72" y="35"/>
                    </a:lnTo>
                    <a:lnTo>
                      <a:pt x="84" y="35"/>
                    </a:lnTo>
                    <a:lnTo>
                      <a:pt x="96" y="37"/>
                    </a:lnTo>
                    <a:lnTo>
                      <a:pt x="106" y="42"/>
                    </a:lnTo>
                    <a:lnTo>
                      <a:pt x="114" y="49"/>
                    </a:lnTo>
                    <a:lnTo>
                      <a:pt x="121" y="52"/>
                    </a:lnTo>
                    <a:lnTo>
                      <a:pt x="129" y="54"/>
                    </a:lnTo>
                    <a:lnTo>
                      <a:pt x="145" y="54"/>
                    </a:lnTo>
                    <a:lnTo>
                      <a:pt x="153" y="54"/>
                    </a:lnTo>
                    <a:lnTo>
                      <a:pt x="161" y="54"/>
                    </a:lnTo>
                    <a:lnTo>
                      <a:pt x="168" y="54"/>
                    </a:lnTo>
                    <a:lnTo>
                      <a:pt x="174" y="56"/>
                    </a:lnTo>
                    <a:lnTo>
                      <a:pt x="180" y="58"/>
                    </a:lnTo>
                    <a:lnTo>
                      <a:pt x="186" y="59"/>
                    </a:lnTo>
                    <a:lnTo>
                      <a:pt x="194" y="63"/>
                    </a:lnTo>
                    <a:lnTo>
                      <a:pt x="204" y="66"/>
                    </a:lnTo>
                    <a:lnTo>
                      <a:pt x="221" y="73"/>
                    </a:lnTo>
                    <a:lnTo>
                      <a:pt x="235" y="79"/>
                    </a:lnTo>
                    <a:lnTo>
                      <a:pt x="247" y="80"/>
                    </a:lnTo>
                    <a:lnTo>
                      <a:pt x="254" y="7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6" name="Freeform 25"/>
              <p:cNvSpPr>
                <a:spLocks/>
              </p:cNvSpPr>
              <p:nvPr/>
            </p:nvSpPr>
            <p:spPr bwMode="auto">
              <a:xfrm>
                <a:off x="4744" y="4152"/>
                <a:ext cx="35" cy="22"/>
              </a:xfrm>
              <a:custGeom>
                <a:avLst/>
                <a:gdLst>
                  <a:gd name="T0" fmla="*/ 1 w 49"/>
                  <a:gd name="T1" fmla="*/ 1 h 37"/>
                  <a:gd name="T2" fmla="*/ 1 w 49"/>
                  <a:gd name="T3" fmla="*/ 1 h 37"/>
                  <a:gd name="T4" fmla="*/ 1 w 49"/>
                  <a:gd name="T5" fmla="*/ 1 h 37"/>
                  <a:gd name="T6" fmla="*/ 1 w 49"/>
                  <a:gd name="T7" fmla="*/ 1 h 37"/>
                  <a:gd name="T8" fmla="*/ 1 w 49"/>
                  <a:gd name="T9" fmla="*/ 1 h 37"/>
                  <a:gd name="T10" fmla="*/ 1 w 49"/>
                  <a:gd name="T11" fmla="*/ 1 h 37"/>
                  <a:gd name="T12" fmla="*/ 1 w 49"/>
                  <a:gd name="T13" fmla="*/ 0 h 37"/>
                  <a:gd name="T14" fmla="*/ 1 w 49"/>
                  <a:gd name="T15" fmla="*/ 1 h 37"/>
                  <a:gd name="T16" fmla="*/ 0 w 49"/>
                  <a:gd name="T17" fmla="*/ 1 h 37"/>
                  <a:gd name="T18" fmla="*/ 0 w 49"/>
                  <a:gd name="T19" fmla="*/ 1 h 37"/>
                  <a:gd name="T20" fmla="*/ 1 w 49"/>
                  <a:gd name="T21" fmla="*/ 1 h 37"/>
                  <a:gd name="T22" fmla="*/ 1 w 49"/>
                  <a:gd name="T23" fmla="*/ 1 h 37"/>
                  <a:gd name="T24" fmla="*/ 1 w 49"/>
                  <a:gd name="T25" fmla="*/ 1 h 37"/>
                  <a:gd name="T26" fmla="*/ 1 w 49"/>
                  <a:gd name="T27" fmla="*/ 1 h 37"/>
                  <a:gd name="T28" fmla="*/ 1 w 49"/>
                  <a:gd name="T29" fmla="*/ 1 h 37"/>
                  <a:gd name="T30" fmla="*/ 1 w 49"/>
                  <a:gd name="T31" fmla="*/ 1 h 37"/>
                  <a:gd name="T32" fmla="*/ 1 w 49"/>
                  <a:gd name="T33" fmla="*/ 1 h 3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9"/>
                  <a:gd name="T52" fmla="*/ 0 h 37"/>
                  <a:gd name="T53" fmla="*/ 49 w 49"/>
                  <a:gd name="T54" fmla="*/ 37 h 3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9" h="37">
                    <a:moveTo>
                      <a:pt x="49" y="33"/>
                    </a:moveTo>
                    <a:lnTo>
                      <a:pt x="47" y="30"/>
                    </a:lnTo>
                    <a:lnTo>
                      <a:pt x="41" y="21"/>
                    </a:lnTo>
                    <a:lnTo>
                      <a:pt x="34" y="12"/>
                    </a:lnTo>
                    <a:lnTo>
                      <a:pt x="28" y="5"/>
                    </a:lnTo>
                    <a:lnTo>
                      <a:pt x="22" y="2"/>
                    </a:lnTo>
                    <a:lnTo>
                      <a:pt x="14" y="0"/>
                    </a:lnTo>
                    <a:lnTo>
                      <a:pt x="6" y="2"/>
                    </a:lnTo>
                    <a:lnTo>
                      <a:pt x="0" y="5"/>
                    </a:lnTo>
                    <a:lnTo>
                      <a:pt x="0" y="12"/>
                    </a:lnTo>
                    <a:lnTo>
                      <a:pt x="6" y="18"/>
                    </a:lnTo>
                    <a:lnTo>
                      <a:pt x="12" y="21"/>
                    </a:lnTo>
                    <a:lnTo>
                      <a:pt x="16" y="23"/>
                    </a:lnTo>
                    <a:lnTo>
                      <a:pt x="20" y="26"/>
                    </a:lnTo>
                    <a:lnTo>
                      <a:pt x="30" y="32"/>
                    </a:lnTo>
                    <a:lnTo>
                      <a:pt x="41" y="37"/>
                    </a:lnTo>
                    <a:lnTo>
                      <a:pt x="49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7" name="Freeform 26"/>
              <p:cNvSpPr>
                <a:spLocks/>
              </p:cNvSpPr>
              <p:nvPr/>
            </p:nvSpPr>
            <p:spPr bwMode="auto">
              <a:xfrm>
                <a:off x="4466" y="3881"/>
                <a:ext cx="3" cy="5"/>
              </a:xfrm>
              <a:custGeom>
                <a:avLst/>
                <a:gdLst>
                  <a:gd name="T0" fmla="*/ 0 w 6"/>
                  <a:gd name="T1" fmla="*/ 0 h 9"/>
                  <a:gd name="T2" fmla="*/ 0 w 6"/>
                  <a:gd name="T3" fmla="*/ 1 h 9"/>
                  <a:gd name="T4" fmla="*/ 1 w 6"/>
                  <a:gd name="T5" fmla="*/ 1 h 9"/>
                  <a:gd name="T6" fmla="*/ 1 w 6"/>
                  <a:gd name="T7" fmla="*/ 1 h 9"/>
                  <a:gd name="T8" fmla="*/ 1 w 6"/>
                  <a:gd name="T9" fmla="*/ 1 h 9"/>
                  <a:gd name="T10" fmla="*/ 1 w 6"/>
                  <a:gd name="T11" fmla="*/ 1 h 9"/>
                  <a:gd name="T12" fmla="*/ 1 w 6"/>
                  <a:gd name="T13" fmla="*/ 1 h 9"/>
                  <a:gd name="T14" fmla="*/ 1 w 6"/>
                  <a:gd name="T15" fmla="*/ 1 h 9"/>
                  <a:gd name="T16" fmla="*/ 0 w 6"/>
                  <a:gd name="T17" fmla="*/ 0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9"/>
                  <a:gd name="T29" fmla="*/ 6 w 6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9">
                    <a:moveTo>
                      <a:pt x="0" y="0"/>
                    </a:moveTo>
                    <a:lnTo>
                      <a:pt x="0" y="2"/>
                    </a:lnTo>
                    <a:lnTo>
                      <a:pt x="2" y="5"/>
                    </a:lnTo>
                    <a:lnTo>
                      <a:pt x="4" y="7"/>
                    </a:lnTo>
                    <a:lnTo>
                      <a:pt x="6" y="9"/>
                    </a:lnTo>
                    <a:lnTo>
                      <a:pt x="4" y="7"/>
                    </a:lnTo>
                    <a:lnTo>
                      <a:pt x="4" y="3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459ED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8" name="Freeform 27"/>
              <p:cNvSpPr>
                <a:spLocks/>
              </p:cNvSpPr>
              <p:nvPr/>
            </p:nvSpPr>
            <p:spPr bwMode="auto">
              <a:xfrm>
                <a:off x="3424" y="2841"/>
                <a:ext cx="151" cy="131"/>
              </a:xfrm>
              <a:custGeom>
                <a:avLst/>
                <a:gdLst>
                  <a:gd name="T0" fmla="*/ 1 w 217"/>
                  <a:gd name="T1" fmla="*/ 1 h 219"/>
                  <a:gd name="T2" fmla="*/ 1 w 217"/>
                  <a:gd name="T3" fmla="*/ 1 h 219"/>
                  <a:gd name="T4" fmla="*/ 1 w 217"/>
                  <a:gd name="T5" fmla="*/ 1 h 219"/>
                  <a:gd name="T6" fmla="*/ 1 w 217"/>
                  <a:gd name="T7" fmla="*/ 0 h 219"/>
                  <a:gd name="T8" fmla="*/ 1 w 217"/>
                  <a:gd name="T9" fmla="*/ 1 h 219"/>
                  <a:gd name="T10" fmla="*/ 1 w 217"/>
                  <a:gd name="T11" fmla="*/ 1 h 219"/>
                  <a:gd name="T12" fmla="*/ 1 w 217"/>
                  <a:gd name="T13" fmla="*/ 1 h 219"/>
                  <a:gd name="T14" fmla="*/ 1 w 217"/>
                  <a:gd name="T15" fmla="*/ 1 h 219"/>
                  <a:gd name="T16" fmla="*/ 1 w 217"/>
                  <a:gd name="T17" fmla="*/ 1 h 219"/>
                  <a:gd name="T18" fmla="*/ 1 w 217"/>
                  <a:gd name="T19" fmla="*/ 1 h 219"/>
                  <a:gd name="T20" fmla="*/ 1 w 217"/>
                  <a:gd name="T21" fmla="*/ 1 h 219"/>
                  <a:gd name="T22" fmla="*/ 0 w 217"/>
                  <a:gd name="T23" fmla="*/ 1 h 219"/>
                  <a:gd name="T24" fmla="*/ 0 w 217"/>
                  <a:gd name="T25" fmla="*/ 1 h 219"/>
                  <a:gd name="T26" fmla="*/ 1 w 217"/>
                  <a:gd name="T27" fmla="*/ 1 h 219"/>
                  <a:gd name="T28" fmla="*/ 1 w 217"/>
                  <a:gd name="T29" fmla="*/ 1 h 219"/>
                  <a:gd name="T30" fmla="*/ 1 w 217"/>
                  <a:gd name="T31" fmla="*/ 1 h 219"/>
                  <a:gd name="T32" fmla="*/ 1 w 217"/>
                  <a:gd name="T33" fmla="*/ 1 h 219"/>
                  <a:gd name="T34" fmla="*/ 1 w 217"/>
                  <a:gd name="T35" fmla="*/ 1 h 219"/>
                  <a:gd name="T36" fmla="*/ 1 w 217"/>
                  <a:gd name="T37" fmla="*/ 1 h 219"/>
                  <a:gd name="T38" fmla="*/ 1 w 217"/>
                  <a:gd name="T39" fmla="*/ 1 h 219"/>
                  <a:gd name="T40" fmla="*/ 1 w 217"/>
                  <a:gd name="T41" fmla="*/ 1 h 219"/>
                  <a:gd name="T42" fmla="*/ 1 w 217"/>
                  <a:gd name="T43" fmla="*/ 1 h 219"/>
                  <a:gd name="T44" fmla="*/ 1 w 217"/>
                  <a:gd name="T45" fmla="*/ 1 h 219"/>
                  <a:gd name="T46" fmla="*/ 1 w 217"/>
                  <a:gd name="T47" fmla="*/ 1 h 219"/>
                  <a:gd name="T48" fmla="*/ 1 w 217"/>
                  <a:gd name="T49" fmla="*/ 1 h 219"/>
                  <a:gd name="T50" fmla="*/ 1 w 217"/>
                  <a:gd name="T51" fmla="*/ 1 h 219"/>
                  <a:gd name="T52" fmla="*/ 1 w 217"/>
                  <a:gd name="T53" fmla="*/ 1 h 219"/>
                  <a:gd name="T54" fmla="*/ 1 w 217"/>
                  <a:gd name="T55" fmla="*/ 1 h 219"/>
                  <a:gd name="T56" fmla="*/ 1 w 217"/>
                  <a:gd name="T57" fmla="*/ 1 h 219"/>
                  <a:gd name="T58" fmla="*/ 1 w 217"/>
                  <a:gd name="T59" fmla="*/ 1 h 219"/>
                  <a:gd name="T60" fmla="*/ 1 w 217"/>
                  <a:gd name="T61" fmla="*/ 1 h 219"/>
                  <a:gd name="T62" fmla="*/ 1 w 217"/>
                  <a:gd name="T63" fmla="*/ 1 h 219"/>
                  <a:gd name="T64" fmla="*/ 1 w 217"/>
                  <a:gd name="T65" fmla="*/ 1 h 219"/>
                  <a:gd name="T66" fmla="*/ 1 w 217"/>
                  <a:gd name="T67" fmla="*/ 1 h 219"/>
                  <a:gd name="T68" fmla="*/ 1 w 217"/>
                  <a:gd name="T69" fmla="*/ 1 h 219"/>
                  <a:gd name="T70" fmla="*/ 1 w 217"/>
                  <a:gd name="T71" fmla="*/ 1 h 219"/>
                  <a:gd name="T72" fmla="*/ 1 w 217"/>
                  <a:gd name="T73" fmla="*/ 1 h 219"/>
                  <a:gd name="T74" fmla="*/ 1 w 217"/>
                  <a:gd name="T75" fmla="*/ 1 h 219"/>
                  <a:gd name="T76" fmla="*/ 1 w 217"/>
                  <a:gd name="T77" fmla="*/ 1 h 219"/>
                  <a:gd name="T78" fmla="*/ 1 w 217"/>
                  <a:gd name="T79" fmla="*/ 1 h 219"/>
                  <a:gd name="T80" fmla="*/ 1 w 217"/>
                  <a:gd name="T81" fmla="*/ 1 h 219"/>
                  <a:gd name="T82" fmla="*/ 1 w 217"/>
                  <a:gd name="T83" fmla="*/ 1 h 219"/>
                  <a:gd name="T84" fmla="*/ 1 w 217"/>
                  <a:gd name="T85" fmla="*/ 1 h 219"/>
                  <a:gd name="T86" fmla="*/ 1 w 217"/>
                  <a:gd name="T87" fmla="*/ 1 h 219"/>
                  <a:gd name="T88" fmla="*/ 1 w 217"/>
                  <a:gd name="T89" fmla="*/ 1 h 219"/>
                  <a:gd name="T90" fmla="*/ 1 w 217"/>
                  <a:gd name="T91" fmla="*/ 1 h 219"/>
                  <a:gd name="T92" fmla="*/ 1 w 217"/>
                  <a:gd name="T93" fmla="*/ 1 h 219"/>
                  <a:gd name="T94" fmla="*/ 1 w 217"/>
                  <a:gd name="T95" fmla="*/ 1 h 219"/>
                  <a:gd name="T96" fmla="*/ 1 w 217"/>
                  <a:gd name="T97" fmla="*/ 1 h 219"/>
                  <a:gd name="T98" fmla="*/ 1 w 217"/>
                  <a:gd name="T99" fmla="*/ 1 h 219"/>
                  <a:gd name="T100" fmla="*/ 1 w 217"/>
                  <a:gd name="T101" fmla="*/ 1 h 219"/>
                  <a:gd name="T102" fmla="*/ 1 w 217"/>
                  <a:gd name="T103" fmla="*/ 1 h 219"/>
                  <a:gd name="T104" fmla="*/ 1 w 217"/>
                  <a:gd name="T105" fmla="*/ 1 h 219"/>
                  <a:gd name="T106" fmla="*/ 1 w 217"/>
                  <a:gd name="T107" fmla="*/ 1 h 219"/>
                  <a:gd name="T108" fmla="*/ 1 w 217"/>
                  <a:gd name="T109" fmla="*/ 1 h 219"/>
                  <a:gd name="T110" fmla="*/ 1 w 217"/>
                  <a:gd name="T111" fmla="*/ 1 h 219"/>
                  <a:gd name="T112" fmla="*/ 1 w 217"/>
                  <a:gd name="T113" fmla="*/ 1 h 219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217"/>
                  <a:gd name="T172" fmla="*/ 0 h 219"/>
                  <a:gd name="T173" fmla="*/ 217 w 217"/>
                  <a:gd name="T174" fmla="*/ 219 h 219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217" h="219">
                    <a:moveTo>
                      <a:pt x="112" y="43"/>
                    </a:moveTo>
                    <a:lnTo>
                      <a:pt x="104" y="33"/>
                    </a:lnTo>
                    <a:lnTo>
                      <a:pt x="86" y="12"/>
                    </a:lnTo>
                    <a:lnTo>
                      <a:pt x="67" y="0"/>
                    </a:lnTo>
                    <a:lnTo>
                      <a:pt x="59" y="15"/>
                    </a:lnTo>
                    <a:lnTo>
                      <a:pt x="57" y="47"/>
                    </a:lnTo>
                    <a:lnTo>
                      <a:pt x="55" y="68"/>
                    </a:lnTo>
                    <a:lnTo>
                      <a:pt x="47" y="76"/>
                    </a:lnTo>
                    <a:lnTo>
                      <a:pt x="37" y="73"/>
                    </a:lnTo>
                    <a:lnTo>
                      <a:pt x="24" y="73"/>
                    </a:lnTo>
                    <a:lnTo>
                      <a:pt x="10" y="89"/>
                    </a:lnTo>
                    <a:lnTo>
                      <a:pt x="0" y="109"/>
                    </a:lnTo>
                    <a:lnTo>
                      <a:pt x="0" y="129"/>
                    </a:lnTo>
                    <a:lnTo>
                      <a:pt x="6" y="136"/>
                    </a:lnTo>
                    <a:lnTo>
                      <a:pt x="12" y="141"/>
                    </a:lnTo>
                    <a:lnTo>
                      <a:pt x="18" y="146"/>
                    </a:lnTo>
                    <a:lnTo>
                      <a:pt x="26" y="151"/>
                    </a:lnTo>
                    <a:lnTo>
                      <a:pt x="33" y="155"/>
                    </a:lnTo>
                    <a:lnTo>
                      <a:pt x="43" y="156"/>
                    </a:lnTo>
                    <a:lnTo>
                      <a:pt x="51" y="158"/>
                    </a:lnTo>
                    <a:lnTo>
                      <a:pt x="59" y="158"/>
                    </a:lnTo>
                    <a:lnTo>
                      <a:pt x="67" y="158"/>
                    </a:lnTo>
                    <a:lnTo>
                      <a:pt x="76" y="158"/>
                    </a:lnTo>
                    <a:lnTo>
                      <a:pt x="86" y="158"/>
                    </a:lnTo>
                    <a:lnTo>
                      <a:pt x="96" y="158"/>
                    </a:lnTo>
                    <a:lnTo>
                      <a:pt x="102" y="160"/>
                    </a:lnTo>
                    <a:lnTo>
                      <a:pt x="108" y="162"/>
                    </a:lnTo>
                    <a:lnTo>
                      <a:pt x="110" y="165"/>
                    </a:lnTo>
                    <a:lnTo>
                      <a:pt x="108" y="172"/>
                    </a:lnTo>
                    <a:lnTo>
                      <a:pt x="106" y="186"/>
                    </a:lnTo>
                    <a:lnTo>
                      <a:pt x="116" y="196"/>
                    </a:lnTo>
                    <a:lnTo>
                      <a:pt x="131" y="205"/>
                    </a:lnTo>
                    <a:lnTo>
                      <a:pt x="145" y="210"/>
                    </a:lnTo>
                    <a:lnTo>
                      <a:pt x="151" y="212"/>
                    </a:lnTo>
                    <a:lnTo>
                      <a:pt x="159" y="214"/>
                    </a:lnTo>
                    <a:lnTo>
                      <a:pt x="167" y="217"/>
                    </a:lnTo>
                    <a:lnTo>
                      <a:pt x="174" y="219"/>
                    </a:lnTo>
                    <a:lnTo>
                      <a:pt x="184" y="219"/>
                    </a:lnTo>
                    <a:lnTo>
                      <a:pt x="192" y="219"/>
                    </a:lnTo>
                    <a:lnTo>
                      <a:pt x="202" y="216"/>
                    </a:lnTo>
                    <a:lnTo>
                      <a:pt x="210" y="210"/>
                    </a:lnTo>
                    <a:lnTo>
                      <a:pt x="217" y="198"/>
                    </a:lnTo>
                    <a:lnTo>
                      <a:pt x="215" y="186"/>
                    </a:lnTo>
                    <a:lnTo>
                      <a:pt x="206" y="174"/>
                    </a:lnTo>
                    <a:lnTo>
                      <a:pt x="192" y="162"/>
                    </a:lnTo>
                    <a:lnTo>
                      <a:pt x="180" y="146"/>
                    </a:lnTo>
                    <a:lnTo>
                      <a:pt x="176" y="130"/>
                    </a:lnTo>
                    <a:lnTo>
                      <a:pt x="168" y="120"/>
                    </a:lnTo>
                    <a:lnTo>
                      <a:pt x="155" y="120"/>
                    </a:lnTo>
                    <a:lnTo>
                      <a:pt x="151" y="116"/>
                    </a:lnTo>
                    <a:lnTo>
                      <a:pt x="143" y="108"/>
                    </a:lnTo>
                    <a:lnTo>
                      <a:pt x="135" y="96"/>
                    </a:lnTo>
                    <a:lnTo>
                      <a:pt x="133" y="82"/>
                    </a:lnTo>
                    <a:lnTo>
                      <a:pt x="137" y="69"/>
                    </a:lnTo>
                    <a:lnTo>
                      <a:pt x="135" y="59"/>
                    </a:lnTo>
                    <a:lnTo>
                      <a:pt x="127" y="50"/>
                    </a:lnTo>
                    <a:lnTo>
                      <a:pt x="112" y="43"/>
                    </a:lnTo>
                    <a:close/>
                  </a:path>
                </a:pathLst>
              </a:custGeom>
              <a:solidFill>
                <a:srgbClr val="4459ED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9" name="Freeform 28"/>
              <p:cNvSpPr>
                <a:spLocks/>
              </p:cNvSpPr>
              <p:nvPr/>
            </p:nvSpPr>
            <p:spPr bwMode="auto">
              <a:xfrm>
                <a:off x="3350" y="2861"/>
                <a:ext cx="109" cy="278"/>
              </a:xfrm>
              <a:custGeom>
                <a:avLst/>
                <a:gdLst>
                  <a:gd name="T0" fmla="*/ 1 w 155"/>
                  <a:gd name="T1" fmla="*/ 1 h 465"/>
                  <a:gd name="T2" fmla="*/ 1 w 155"/>
                  <a:gd name="T3" fmla="*/ 1 h 465"/>
                  <a:gd name="T4" fmla="*/ 1 w 155"/>
                  <a:gd name="T5" fmla="*/ 0 h 465"/>
                  <a:gd name="T6" fmla="*/ 1 w 155"/>
                  <a:gd name="T7" fmla="*/ 1 h 465"/>
                  <a:gd name="T8" fmla="*/ 0 w 155"/>
                  <a:gd name="T9" fmla="*/ 1 h 465"/>
                  <a:gd name="T10" fmla="*/ 1 w 155"/>
                  <a:gd name="T11" fmla="*/ 1 h 465"/>
                  <a:gd name="T12" fmla="*/ 1 w 155"/>
                  <a:gd name="T13" fmla="*/ 1 h 465"/>
                  <a:gd name="T14" fmla="*/ 1 w 155"/>
                  <a:gd name="T15" fmla="*/ 1 h 465"/>
                  <a:gd name="T16" fmla="*/ 1 w 155"/>
                  <a:gd name="T17" fmla="*/ 1 h 465"/>
                  <a:gd name="T18" fmla="*/ 1 w 155"/>
                  <a:gd name="T19" fmla="*/ 1 h 465"/>
                  <a:gd name="T20" fmla="*/ 1 w 155"/>
                  <a:gd name="T21" fmla="*/ 1 h 465"/>
                  <a:gd name="T22" fmla="*/ 1 w 155"/>
                  <a:gd name="T23" fmla="*/ 1 h 465"/>
                  <a:gd name="T24" fmla="*/ 1 w 155"/>
                  <a:gd name="T25" fmla="*/ 1 h 465"/>
                  <a:gd name="T26" fmla="*/ 1 w 155"/>
                  <a:gd name="T27" fmla="*/ 1 h 465"/>
                  <a:gd name="T28" fmla="*/ 1 w 155"/>
                  <a:gd name="T29" fmla="*/ 1 h 465"/>
                  <a:gd name="T30" fmla="*/ 1 w 155"/>
                  <a:gd name="T31" fmla="*/ 1 h 465"/>
                  <a:gd name="T32" fmla="*/ 1 w 155"/>
                  <a:gd name="T33" fmla="*/ 1 h 465"/>
                  <a:gd name="T34" fmla="*/ 1 w 155"/>
                  <a:gd name="T35" fmla="*/ 1 h 465"/>
                  <a:gd name="T36" fmla="*/ 1 w 155"/>
                  <a:gd name="T37" fmla="*/ 1 h 465"/>
                  <a:gd name="T38" fmla="*/ 1 w 155"/>
                  <a:gd name="T39" fmla="*/ 1 h 465"/>
                  <a:gd name="T40" fmla="*/ 1 w 155"/>
                  <a:gd name="T41" fmla="*/ 1 h 465"/>
                  <a:gd name="T42" fmla="*/ 1 w 155"/>
                  <a:gd name="T43" fmla="*/ 1 h 465"/>
                  <a:gd name="T44" fmla="*/ 1 w 155"/>
                  <a:gd name="T45" fmla="*/ 1 h 465"/>
                  <a:gd name="T46" fmla="*/ 1 w 155"/>
                  <a:gd name="T47" fmla="*/ 1 h 465"/>
                  <a:gd name="T48" fmla="*/ 1 w 155"/>
                  <a:gd name="T49" fmla="*/ 1 h 465"/>
                  <a:gd name="T50" fmla="*/ 1 w 155"/>
                  <a:gd name="T51" fmla="*/ 1 h 465"/>
                  <a:gd name="T52" fmla="*/ 1 w 155"/>
                  <a:gd name="T53" fmla="*/ 1 h 465"/>
                  <a:gd name="T54" fmla="*/ 1 w 155"/>
                  <a:gd name="T55" fmla="*/ 1 h 465"/>
                  <a:gd name="T56" fmla="*/ 1 w 155"/>
                  <a:gd name="T57" fmla="*/ 1 h 465"/>
                  <a:gd name="T58" fmla="*/ 1 w 155"/>
                  <a:gd name="T59" fmla="*/ 1 h 465"/>
                  <a:gd name="T60" fmla="*/ 1 w 155"/>
                  <a:gd name="T61" fmla="*/ 1 h 465"/>
                  <a:gd name="T62" fmla="*/ 1 w 155"/>
                  <a:gd name="T63" fmla="*/ 1 h 465"/>
                  <a:gd name="T64" fmla="*/ 1 w 155"/>
                  <a:gd name="T65" fmla="*/ 1 h 465"/>
                  <a:gd name="T66" fmla="*/ 1 w 155"/>
                  <a:gd name="T67" fmla="*/ 1 h 465"/>
                  <a:gd name="T68" fmla="*/ 1 w 155"/>
                  <a:gd name="T69" fmla="*/ 1 h 465"/>
                  <a:gd name="T70" fmla="*/ 1 w 155"/>
                  <a:gd name="T71" fmla="*/ 1 h 465"/>
                  <a:gd name="T72" fmla="*/ 1 w 155"/>
                  <a:gd name="T73" fmla="*/ 1 h 465"/>
                  <a:gd name="T74" fmla="*/ 1 w 155"/>
                  <a:gd name="T75" fmla="*/ 1 h 465"/>
                  <a:gd name="T76" fmla="*/ 1 w 155"/>
                  <a:gd name="T77" fmla="*/ 1 h 465"/>
                  <a:gd name="T78" fmla="*/ 1 w 155"/>
                  <a:gd name="T79" fmla="*/ 1 h 465"/>
                  <a:gd name="T80" fmla="*/ 1 w 155"/>
                  <a:gd name="T81" fmla="*/ 1 h 465"/>
                  <a:gd name="T82" fmla="*/ 1 w 155"/>
                  <a:gd name="T83" fmla="*/ 1 h 465"/>
                  <a:gd name="T84" fmla="*/ 1 w 155"/>
                  <a:gd name="T85" fmla="*/ 1 h 465"/>
                  <a:gd name="T86" fmla="*/ 1 w 155"/>
                  <a:gd name="T87" fmla="*/ 1 h 465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55"/>
                  <a:gd name="T133" fmla="*/ 0 h 465"/>
                  <a:gd name="T134" fmla="*/ 155 w 155"/>
                  <a:gd name="T135" fmla="*/ 465 h 465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55" h="465">
                    <a:moveTo>
                      <a:pt x="59" y="63"/>
                    </a:moveTo>
                    <a:lnTo>
                      <a:pt x="57" y="61"/>
                    </a:lnTo>
                    <a:lnTo>
                      <a:pt x="55" y="56"/>
                    </a:lnTo>
                    <a:lnTo>
                      <a:pt x="53" y="47"/>
                    </a:lnTo>
                    <a:lnTo>
                      <a:pt x="57" y="36"/>
                    </a:lnTo>
                    <a:lnTo>
                      <a:pt x="61" y="24"/>
                    </a:lnTo>
                    <a:lnTo>
                      <a:pt x="61" y="12"/>
                    </a:lnTo>
                    <a:lnTo>
                      <a:pt x="57" y="5"/>
                    </a:lnTo>
                    <a:lnTo>
                      <a:pt x="47" y="0"/>
                    </a:lnTo>
                    <a:lnTo>
                      <a:pt x="36" y="2"/>
                    </a:lnTo>
                    <a:lnTo>
                      <a:pt x="24" y="10"/>
                    </a:lnTo>
                    <a:lnTo>
                      <a:pt x="16" y="22"/>
                    </a:lnTo>
                    <a:lnTo>
                      <a:pt x="8" y="28"/>
                    </a:lnTo>
                    <a:lnTo>
                      <a:pt x="4" y="31"/>
                    </a:lnTo>
                    <a:lnTo>
                      <a:pt x="0" y="38"/>
                    </a:lnTo>
                    <a:lnTo>
                      <a:pt x="0" y="45"/>
                    </a:lnTo>
                    <a:lnTo>
                      <a:pt x="6" y="52"/>
                    </a:lnTo>
                    <a:lnTo>
                      <a:pt x="14" y="59"/>
                    </a:lnTo>
                    <a:lnTo>
                      <a:pt x="18" y="68"/>
                    </a:lnTo>
                    <a:lnTo>
                      <a:pt x="26" y="78"/>
                    </a:lnTo>
                    <a:lnTo>
                      <a:pt x="36" y="85"/>
                    </a:lnTo>
                    <a:lnTo>
                      <a:pt x="46" y="94"/>
                    </a:lnTo>
                    <a:lnTo>
                      <a:pt x="51" y="103"/>
                    </a:lnTo>
                    <a:lnTo>
                      <a:pt x="53" y="115"/>
                    </a:lnTo>
                    <a:lnTo>
                      <a:pt x="53" y="127"/>
                    </a:lnTo>
                    <a:lnTo>
                      <a:pt x="55" y="136"/>
                    </a:lnTo>
                    <a:lnTo>
                      <a:pt x="59" y="141"/>
                    </a:lnTo>
                    <a:lnTo>
                      <a:pt x="63" y="144"/>
                    </a:lnTo>
                    <a:lnTo>
                      <a:pt x="67" y="150"/>
                    </a:lnTo>
                    <a:lnTo>
                      <a:pt x="69" y="160"/>
                    </a:lnTo>
                    <a:lnTo>
                      <a:pt x="67" y="170"/>
                    </a:lnTo>
                    <a:lnTo>
                      <a:pt x="65" y="183"/>
                    </a:lnTo>
                    <a:lnTo>
                      <a:pt x="65" y="191"/>
                    </a:lnTo>
                    <a:lnTo>
                      <a:pt x="63" y="197"/>
                    </a:lnTo>
                    <a:lnTo>
                      <a:pt x="59" y="198"/>
                    </a:lnTo>
                    <a:lnTo>
                      <a:pt x="51" y="198"/>
                    </a:lnTo>
                    <a:lnTo>
                      <a:pt x="46" y="195"/>
                    </a:lnTo>
                    <a:lnTo>
                      <a:pt x="40" y="188"/>
                    </a:lnTo>
                    <a:lnTo>
                      <a:pt x="32" y="183"/>
                    </a:lnTo>
                    <a:lnTo>
                      <a:pt x="24" y="177"/>
                    </a:lnTo>
                    <a:lnTo>
                      <a:pt x="16" y="176"/>
                    </a:lnTo>
                    <a:lnTo>
                      <a:pt x="8" y="179"/>
                    </a:lnTo>
                    <a:lnTo>
                      <a:pt x="4" y="186"/>
                    </a:lnTo>
                    <a:lnTo>
                      <a:pt x="6" y="198"/>
                    </a:lnTo>
                    <a:lnTo>
                      <a:pt x="16" y="210"/>
                    </a:lnTo>
                    <a:lnTo>
                      <a:pt x="24" y="224"/>
                    </a:lnTo>
                    <a:lnTo>
                      <a:pt x="28" y="238"/>
                    </a:lnTo>
                    <a:lnTo>
                      <a:pt x="28" y="254"/>
                    </a:lnTo>
                    <a:lnTo>
                      <a:pt x="32" y="270"/>
                    </a:lnTo>
                    <a:lnTo>
                      <a:pt x="40" y="280"/>
                    </a:lnTo>
                    <a:lnTo>
                      <a:pt x="46" y="282"/>
                    </a:lnTo>
                    <a:lnTo>
                      <a:pt x="51" y="285"/>
                    </a:lnTo>
                    <a:lnTo>
                      <a:pt x="53" y="296"/>
                    </a:lnTo>
                    <a:lnTo>
                      <a:pt x="53" y="310"/>
                    </a:lnTo>
                    <a:lnTo>
                      <a:pt x="57" y="325"/>
                    </a:lnTo>
                    <a:lnTo>
                      <a:pt x="59" y="339"/>
                    </a:lnTo>
                    <a:lnTo>
                      <a:pt x="59" y="350"/>
                    </a:lnTo>
                    <a:lnTo>
                      <a:pt x="57" y="355"/>
                    </a:lnTo>
                    <a:lnTo>
                      <a:pt x="51" y="355"/>
                    </a:lnTo>
                    <a:lnTo>
                      <a:pt x="44" y="353"/>
                    </a:lnTo>
                    <a:lnTo>
                      <a:pt x="38" y="351"/>
                    </a:lnTo>
                    <a:lnTo>
                      <a:pt x="34" y="353"/>
                    </a:lnTo>
                    <a:lnTo>
                      <a:pt x="30" y="362"/>
                    </a:lnTo>
                    <a:lnTo>
                      <a:pt x="28" y="374"/>
                    </a:lnTo>
                    <a:lnTo>
                      <a:pt x="30" y="390"/>
                    </a:lnTo>
                    <a:lnTo>
                      <a:pt x="36" y="402"/>
                    </a:lnTo>
                    <a:lnTo>
                      <a:pt x="42" y="407"/>
                    </a:lnTo>
                    <a:lnTo>
                      <a:pt x="49" y="414"/>
                    </a:lnTo>
                    <a:lnTo>
                      <a:pt x="51" y="425"/>
                    </a:lnTo>
                    <a:lnTo>
                      <a:pt x="51" y="439"/>
                    </a:lnTo>
                    <a:lnTo>
                      <a:pt x="51" y="451"/>
                    </a:lnTo>
                    <a:lnTo>
                      <a:pt x="51" y="461"/>
                    </a:lnTo>
                    <a:lnTo>
                      <a:pt x="51" y="465"/>
                    </a:lnTo>
                    <a:lnTo>
                      <a:pt x="55" y="465"/>
                    </a:lnTo>
                    <a:lnTo>
                      <a:pt x="63" y="465"/>
                    </a:lnTo>
                    <a:lnTo>
                      <a:pt x="73" y="465"/>
                    </a:lnTo>
                    <a:lnTo>
                      <a:pt x="81" y="465"/>
                    </a:lnTo>
                    <a:lnTo>
                      <a:pt x="85" y="463"/>
                    </a:lnTo>
                    <a:lnTo>
                      <a:pt x="83" y="459"/>
                    </a:lnTo>
                    <a:lnTo>
                      <a:pt x="79" y="452"/>
                    </a:lnTo>
                    <a:lnTo>
                      <a:pt x="75" y="442"/>
                    </a:lnTo>
                    <a:lnTo>
                      <a:pt x="69" y="426"/>
                    </a:lnTo>
                    <a:lnTo>
                      <a:pt x="65" y="409"/>
                    </a:lnTo>
                    <a:lnTo>
                      <a:pt x="63" y="393"/>
                    </a:lnTo>
                    <a:lnTo>
                      <a:pt x="65" y="385"/>
                    </a:lnTo>
                    <a:lnTo>
                      <a:pt x="71" y="381"/>
                    </a:lnTo>
                    <a:lnTo>
                      <a:pt x="77" y="381"/>
                    </a:lnTo>
                    <a:lnTo>
                      <a:pt x="85" y="386"/>
                    </a:lnTo>
                    <a:lnTo>
                      <a:pt x="91" y="395"/>
                    </a:lnTo>
                    <a:lnTo>
                      <a:pt x="94" y="405"/>
                    </a:lnTo>
                    <a:lnTo>
                      <a:pt x="98" y="414"/>
                    </a:lnTo>
                    <a:lnTo>
                      <a:pt x="106" y="419"/>
                    </a:lnTo>
                    <a:lnTo>
                      <a:pt x="122" y="423"/>
                    </a:lnTo>
                    <a:lnTo>
                      <a:pt x="139" y="425"/>
                    </a:lnTo>
                    <a:lnTo>
                      <a:pt x="151" y="425"/>
                    </a:lnTo>
                    <a:lnTo>
                      <a:pt x="155" y="421"/>
                    </a:lnTo>
                    <a:lnTo>
                      <a:pt x="147" y="411"/>
                    </a:lnTo>
                    <a:lnTo>
                      <a:pt x="134" y="393"/>
                    </a:lnTo>
                    <a:lnTo>
                      <a:pt x="122" y="372"/>
                    </a:lnTo>
                    <a:lnTo>
                      <a:pt x="112" y="353"/>
                    </a:lnTo>
                    <a:lnTo>
                      <a:pt x="108" y="336"/>
                    </a:lnTo>
                    <a:lnTo>
                      <a:pt x="108" y="324"/>
                    </a:lnTo>
                    <a:lnTo>
                      <a:pt x="108" y="313"/>
                    </a:lnTo>
                    <a:lnTo>
                      <a:pt x="108" y="304"/>
                    </a:lnTo>
                    <a:lnTo>
                      <a:pt x="108" y="294"/>
                    </a:lnTo>
                    <a:lnTo>
                      <a:pt x="108" y="280"/>
                    </a:lnTo>
                    <a:lnTo>
                      <a:pt x="110" y="266"/>
                    </a:lnTo>
                    <a:lnTo>
                      <a:pt x="110" y="252"/>
                    </a:lnTo>
                    <a:lnTo>
                      <a:pt x="106" y="237"/>
                    </a:lnTo>
                    <a:lnTo>
                      <a:pt x="100" y="223"/>
                    </a:lnTo>
                    <a:lnTo>
                      <a:pt x="98" y="212"/>
                    </a:lnTo>
                    <a:lnTo>
                      <a:pt x="98" y="207"/>
                    </a:lnTo>
                    <a:lnTo>
                      <a:pt x="104" y="204"/>
                    </a:lnTo>
                    <a:lnTo>
                      <a:pt x="108" y="198"/>
                    </a:lnTo>
                    <a:lnTo>
                      <a:pt x="108" y="188"/>
                    </a:lnTo>
                    <a:lnTo>
                      <a:pt x="108" y="177"/>
                    </a:lnTo>
                    <a:lnTo>
                      <a:pt x="108" y="169"/>
                    </a:lnTo>
                    <a:lnTo>
                      <a:pt x="112" y="163"/>
                    </a:lnTo>
                    <a:lnTo>
                      <a:pt x="118" y="162"/>
                    </a:lnTo>
                    <a:lnTo>
                      <a:pt x="120" y="160"/>
                    </a:lnTo>
                    <a:lnTo>
                      <a:pt x="120" y="153"/>
                    </a:lnTo>
                    <a:lnTo>
                      <a:pt x="114" y="146"/>
                    </a:lnTo>
                    <a:lnTo>
                      <a:pt x="104" y="143"/>
                    </a:lnTo>
                    <a:lnTo>
                      <a:pt x="92" y="137"/>
                    </a:lnTo>
                    <a:lnTo>
                      <a:pt x="83" y="130"/>
                    </a:lnTo>
                    <a:lnTo>
                      <a:pt x="77" y="118"/>
                    </a:lnTo>
                    <a:lnTo>
                      <a:pt x="71" y="104"/>
                    </a:lnTo>
                    <a:lnTo>
                      <a:pt x="67" y="90"/>
                    </a:lnTo>
                    <a:lnTo>
                      <a:pt x="65" y="80"/>
                    </a:lnTo>
                    <a:lnTo>
                      <a:pt x="65" y="71"/>
                    </a:lnTo>
                    <a:lnTo>
                      <a:pt x="63" y="66"/>
                    </a:lnTo>
                    <a:lnTo>
                      <a:pt x="59" y="64"/>
                    </a:lnTo>
                    <a:lnTo>
                      <a:pt x="59" y="63"/>
                    </a:lnTo>
                    <a:close/>
                  </a:path>
                </a:pathLst>
              </a:custGeom>
              <a:solidFill>
                <a:srgbClr val="4459ED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0" name="Freeform 29"/>
              <p:cNvSpPr>
                <a:spLocks/>
              </p:cNvSpPr>
              <p:nvPr/>
            </p:nvSpPr>
            <p:spPr bwMode="auto">
              <a:xfrm>
                <a:off x="3511" y="3003"/>
                <a:ext cx="81" cy="82"/>
              </a:xfrm>
              <a:custGeom>
                <a:avLst/>
                <a:gdLst>
                  <a:gd name="T0" fmla="*/ 1 w 118"/>
                  <a:gd name="T1" fmla="*/ 1 h 136"/>
                  <a:gd name="T2" fmla="*/ 1 w 118"/>
                  <a:gd name="T3" fmla="*/ 1 h 136"/>
                  <a:gd name="T4" fmla="*/ 1 w 118"/>
                  <a:gd name="T5" fmla="*/ 1 h 136"/>
                  <a:gd name="T6" fmla="*/ 1 w 118"/>
                  <a:gd name="T7" fmla="*/ 1 h 136"/>
                  <a:gd name="T8" fmla="*/ 1 w 118"/>
                  <a:gd name="T9" fmla="*/ 1 h 136"/>
                  <a:gd name="T10" fmla="*/ 1 w 118"/>
                  <a:gd name="T11" fmla="*/ 1 h 136"/>
                  <a:gd name="T12" fmla="*/ 1 w 118"/>
                  <a:gd name="T13" fmla="*/ 1 h 136"/>
                  <a:gd name="T14" fmla="*/ 1 w 118"/>
                  <a:gd name="T15" fmla="*/ 0 h 136"/>
                  <a:gd name="T16" fmla="*/ 1 w 118"/>
                  <a:gd name="T17" fmla="*/ 1 h 136"/>
                  <a:gd name="T18" fmla="*/ 1 w 118"/>
                  <a:gd name="T19" fmla="*/ 1 h 136"/>
                  <a:gd name="T20" fmla="*/ 1 w 118"/>
                  <a:gd name="T21" fmla="*/ 1 h 136"/>
                  <a:gd name="T22" fmla="*/ 1 w 118"/>
                  <a:gd name="T23" fmla="*/ 1 h 136"/>
                  <a:gd name="T24" fmla="*/ 1 w 118"/>
                  <a:gd name="T25" fmla="*/ 1 h 136"/>
                  <a:gd name="T26" fmla="*/ 1 w 118"/>
                  <a:gd name="T27" fmla="*/ 1 h 136"/>
                  <a:gd name="T28" fmla="*/ 1 w 118"/>
                  <a:gd name="T29" fmla="*/ 1 h 136"/>
                  <a:gd name="T30" fmla="*/ 1 w 118"/>
                  <a:gd name="T31" fmla="*/ 1 h 136"/>
                  <a:gd name="T32" fmla="*/ 1 w 118"/>
                  <a:gd name="T33" fmla="*/ 1 h 136"/>
                  <a:gd name="T34" fmla="*/ 1 w 118"/>
                  <a:gd name="T35" fmla="*/ 1 h 136"/>
                  <a:gd name="T36" fmla="*/ 1 w 118"/>
                  <a:gd name="T37" fmla="*/ 1 h 136"/>
                  <a:gd name="T38" fmla="*/ 1 w 118"/>
                  <a:gd name="T39" fmla="*/ 1 h 136"/>
                  <a:gd name="T40" fmla="*/ 1 w 118"/>
                  <a:gd name="T41" fmla="*/ 1 h 136"/>
                  <a:gd name="T42" fmla="*/ 1 w 118"/>
                  <a:gd name="T43" fmla="*/ 1 h 136"/>
                  <a:gd name="T44" fmla="*/ 1 w 118"/>
                  <a:gd name="T45" fmla="*/ 1 h 136"/>
                  <a:gd name="T46" fmla="*/ 1 w 118"/>
                  <a:gd name="T47" fmla="*/ 1 h 136"/>
                  <a:gd name="T48" fmla="*/ 0 w 118"/>
                  <a:gd name="T49" fmla="*/ 1 h 136"/>
                  <a:gd name="T50" fmla="*/ 1 w 118"/>
                  <a:gd name="T51" fmla="*/ 1 h 136"/>
                  <a:gd name="T52" fmla="*/ 1 w 118"/>
                  <a:gd name="T53" fmla="*/ 1 h 136"/>
                  <a:gd name="T54" fmla="*/ 1 w 118"/>
                  <a:gd name="T55" fmla="*/ 1 h 136"/>
                  <a:gd name="T56" fmla="*/ 1 w 118"/>
                  <a:gd name="T57" fmla="*/ 1 h 136"/>
                  <a:gd name="T58" fmla="*/ 1 w 118"/>
                  <a:gd name="T59" fmla="*/ 1 h 136"/>
                  <a:gd name="T60" fmla="*/ 1 w 118"/>
                  <a:gd name="T61" fmla="*/ 1 h 136"/>
                  <a:gd name="T62" fmla="*/ 1 w 118"/>
                  <a:gd name="T63" fmla="*/ 1 h 136"/>
                  <a:gd name="T64" fmla="*/ 1 w 118"/>
                  <a:gd name="T65" fmla="*/ 1 h 136"/>
                  <a:gd name="T66" fmla="*/ 1 w 118"/>
                  <a:gd name="T67" fmla="*/ 1 h 136"/>
                  <a:gd name="T68" fmla="*/ 1 w 118"/>
                  <a:gd name="T69" fmla="*/ 1 h 136"/>
                  <a:gd name="T70" fmla="*/ 1 w 118"/>
                  <a:gd name="T71" fmla="*/ 1 h 136"/>
                  <a:gd name="T72" fmla="*/ 1 w 118"/>
                  <a:gd name="T73" fmla="*/ 1 h 136"/>
                  <a:gd name="T74" fmla="*/ 1 w 118"/>
                  <a:gd name="T75" fmla="*/ 1 h 136"/>
                  <a:gd name="T76" fmla="*/ 1 w 118"/>
                  <a:gd name="T77" fmla="*/ 1 h 136"/>
                  <a:gd name="T78" fmla="*/ 1 w 118"/>
                  <a:gd name="T79" fmla="*/ 1 h 136"/>
                  <a:gd name="T80" fmla="*/ 1 w 118"/>
                  <a:gd name="T81" fmla="*/ 1 h 136"/>
                  <a:gd name="T82" fmla="*/ 1 w 118"/>
                  <a:gd name="T83" fmla="*/ 1 h 136"/>
                  <a:gd name="T84" fmla="*/ 1 w 118"/>
                  <a:gd name="T85" fmla="*/ 1 h 136"/>
                  <a:gd name="T86" fmla="*/ 1 w 118"/>
                  <a:gd name="T87" fmla="*/ 1 h 136"/>
                  <a:gd name="T88" fmla="*/ 1 w 118"/>
                  <a:gd name="T89" fmla="*/ 1 h 136"/>
                  <a:gd name="T90" fmla="*/ 1 w 118"/>
                  <a:gd name="T91" fmla="*/ 1 h 136"/>
                  <a:gd name="T92" fmla="*/ 1 w 118"/>
                  <a:gd name="T93" fmla="*/ 1 h 136"/>
                  <a:gd name="T94" fmla="*/ 1 w 118"/>
                  <a:gd name="T95" fmla="*/ 1 h 136"/>
                  <a:gd name="T96" fmla="*/ 1 w 118"/>
                  <a:gd name="T97" fmla="*/ 1 h 136"/>
                  <a:gd name="T98" fmla="*/ 1 w 118"/>
                  <a:gd name="T99" fmla="*/ 1 h 136"/>
                  <a:gd name="T100" fmla="*/ 1 w 118"/>
                  <a:gd name="T101" fmla="*/ 1 h 136"/>
                  <a:gd name="T102" fmla="*/ 1 w 118"/>
                  <a:gd name="T103" fmla="*/ 1 h 136"/>
                  <a:gd name="T104" fmla="*/ 1 w 118"/>
                  <a:gd name="T105" fmla="*/ 1 h 136"/>
                  <a:gd name="T106" fmla="*/ 1 w 118"/>
                  <a:gd name="T107" fmla="*/ 1 h 136"/>
                  <a:gd name="T108" fmla="*/ 1 w 118"/>
                  <a:gd name="T109" fmla="*/ 1 h 136"/>
                  <a:gd name="T110" fmla="*/ 1 w 118"/>
                  <a:gd name="T111" fmla="*/ 1 h 136"/>
                  <a:gd name="T112" fmla="*/ 1 w 118"/>
                  <a:gd name="T113" fmla="*/ 1 h 1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18"/>
                  <a:gd name="T172" fmla="*/ 0 h 136"/>
                  <a:gd name="T173" fmla="*/ 118 w 118"/>
                  <a:gd name="T174" fmla="*/ 136 h 1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18" h="136">
                    <a:moveTo>
                      <a:pt x="59" y="39"/>
                    </a:moveTo>
                    <a:lnTo>
                      <a:pt x="57" y="37"/>
                    </a:lnTo>
                    <a:lnTo>
                      <a:pt x="55" y="33"/>
                    </a:lnTo>
                    <a:lnTo>
                      <a:pt x="55" y="26"/>
                    </a:lnTo>
                    <a:lnTo>
                      <a:pt x="59" y="19"/>
                    </a:lnTo>
                    <a:lnTo>
                      <a:pt x="63" y="11"/>
                    </a:lnTo>
                    <a:lnTo>
                      <a:pt x="61" y="6"/>
                    </a:lnTo>
                    <a:lnTo>
                      <a:pt x="57" y="0"/>
                    </a:lnTo>
                    <a:lnTo>
                      <a:pt x="53" y="2"/>
                    </a:lnTo>
                    <a:lnTo>
                      <a:pt x="49" y="7"/>
                    </a:lnTo>
                    <a:lnTo>
                      <a:pt x="43" y="13"/>
                    </a:lnTo>
                    <a:lnTo>
                      <a:pt x="34" y="16"/>
                    </a:lnTo>
                    <a:lnTo>
                      <a:pt x="24" y="14"/>
                    </a:lnTo>
                    <a:lnTo>
                      <a:pt x="14" y="14"/>
                    </a:lnTo>
                    <a:lnTo>
                      <a:pt x="10" y="18"/>
                    </a:lnTo>
                    <a:lnTo>
                      <a:pt x="10" y="25"/>
                    </a:lnTo>
                    <a:lnTo>
                      <a:pt x="18" y="30"/>
                    </a:lnTo>
                    <a:lnTo>
                      <a:pt x="26" y="35"/>
                    </a:lnTo>
                    <a:lnTo>
                      <a:pt x="30" y="44"/>
                    </a:lnTo>
                    <a:lnTo>
                      <a:pt x="30" y="49"/>
                    </a:lnTo>
                    <a:lnTo>
                      <a:pt x="26" y="53"/>
                    </a:lnTo>
                    <a:lnTo>
                      <a:pt x="20" y="51"/>
                    </a:lnTo>
                    <a:lnTo>
                      <a:pt x="10" y="51"/>
                    </a:lnTo>
                    <a:lnTo>
                      <a:pt x="4" y="53"/>
                    </a:lnTo>
                    <a:lnTo>
                      <a:pt x="0" y="60"/>
                    </a:lnTo>
                    <a:lnTo>
                      <a:pt x="2" y="70"/>
                    </a:lnTo>
                    <a:lnTo>
                      <a:pt x="6" y="77"/>
                    </a:lnTo>
                    <a:lnTo>
                      <a:pt x="14" y="82"/>
                    </a:lnTo>
                    <a:lnTo>
                      <a:pt x="24" y="84"/>
                    </a:lnTo>
                    <a:lnTo>
                      <a:pt x="38" y="82"/>
                    </a:lnTo>
                    <a:lnTo>
                      <a:pt x="55" y="79"/>
                    </a:lnTo>
                    <a:lnTo>
                      <a:pt x="67" y="79"/>
                    </a:lnTo>
                    <a:lnTo>
                      <a:pt x="73" y="84"/>
                    </a:lnTo>
                    <a:lnTo>
                      <a:pt x="73" y="91"/>
                    </a:lnTo>
                    <a:lnTo>
                      <a:pt x="75" y="100"/>
                    </a:lnTo>
                    <a:lnTo>
                      <a:pt x="79" y="107"/>
                    </a:lnTo>
                    <a:lnTo>
                      <a:pt x="87" y="112"/>
                    </a:lnTo>
                    <a:lnTo>
                      <a:pt x="92" y="117"/>
                    </a:lnTo>
                    <a:lnTo>
                      <a:pt x="94" y="126"/>
                    </a:lnTo>
                    <a:lnTo>
                      <a:pt x="94" y="133"/>
                    </a:lnTo>
                    <a:lnTo>
                      <a:pt x="94" y="136"/>
                    </a:lnTo>
                    <a:lnTo>
                      <a:pt x="96" y="134"/>
                    </a:lnTo>
                    <a:lnTo>
                      <a:pt x="102" y="131"/>
                    </a:lnTo>
                    <a:lnTo>
                      <a:pt x="110" y="127"/>
                    </a:lnTo>
                    <a:lnTo>
                      <a:pt x="116" y="122"/>
                    </a:lnTo>
                    <a:lnTo>
                      <a:pt x="118" y="117"/>
                    </a:lnTo>
                    <a:lnTo>
                      <a:pt x="118" y="112"/>
                    </a:lnTo>
                    <a:lnTo>
                      <a:pt x="114" y="107"/>
                    </a:lnTo>
                    <a:lnTo>
                      <a:pt x="108" y="98"/>
                    </a:lnTo>
                    <a:lnTo>
                      <a:pt x="102" y="87"/>
                    </a:lnTo>
                    <a:lnTo>
                      <a:pt x="94" y="77"/>
                    </a:lnTo>
                    <a:lnTo>
                      <a:pt x="88" y="68"/>
                    </a:lnTo>
                    <a:lnTo>
                      <a:pt x="79" y="65"/>
                    </a:lnTo>
                    <a:lnTo>
                      <a:pt x="69" y="61"/>
                    </a:lnTo>
                    <a:lnTo>
                      <a:pt x="63" y="56"/>
                    </a:lnTo>
                    <a:lnTo>
                      <a:pt x="59" y="49"/>
                    </a:lnTo>
                    <a:lnTo>
                      <a:pt x="59" y="39"/>
                    </a:lnTo>
                    <a:close/>
                  </a:path>
                </a:pathLst>
              </a:custGeom>
              <a:solidFill>
                <a:srgbClr val="4459ED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" name="Freeform 30"/>
              <p:cNvSpPr>
                <a:spLocks/>
              </p:cNvSpPr>
              <p:nvPr/>
            </p:nvSpPr>
            <p:spPr bwMode="auto">
              <a:xfrm>
                <a:off x="3557" y="3106"/>
                <a:ext cx="181" cy="158"/>
              </a:xfrm>
              <a:custGeom>
                <a:avLst/>
                <a:gdLst>
                  <a:gd name="T0" fmla="*/ 1 w 260"/>
                  <a:gd name="T1" fmla="*/ 1 h 263"/>
                  <a:gd name="T2" fmla="*/ 1 w 260"/>
                  <a:gd name="T3" fmla="*/ 1 h 263"/>
                  <a:gd name="T4" fmla="*/ 1 w 260"/>
                  <a:gd name="T5" fmla="*/ 1 h 263"/>
                  <a:gd name="T6" fmla="*/ 1 w 260"/>
                  <a:gd name="T7" fmla="*/ 1 h 263"/>
                  <a:gd name="T8" fmla="*/ 1 w 260"/>
                  <a:gd name="T9" fmla="*/ 1 h 263"/>
                  <a:gd name="T10" fmla="*/ 1 w 260"/>
                  <a:gd name="T11" fmla="*/ 1 h 263"/>
                  <a:gd name="T12" fmla="*/ 1 w 260"/>
                  <a:gd name="T13" fmla="*/ 1 h 263"/>
                  <a:gd name="T14" fmla="*/ 1 w 260"/>
                  <a:gd name="T15" fmla="*/ 1 h 263"/>
                  <a:gd name="T16" fmla="*/ 1 w 260"/>
                  <a:gd name="T17" fmla="*/ 1 h 263"/>
                  <a:gd name="T18" fmla="*/ 1 w 260"/>
                  <a:gd name="T19" fmla="*/ 1 h 263"/>
                  <a:gd name="T20" fmla="*/ 1 w 260"/>
                  <a:gd name="T21" fmla="*/ 1 h 263"/>
                  <a:gd name="T22" fmla="*/ 1 w 260"/>
                  <a:gd name="T23" fmla="*/ 1 h 263"/>
                  <a:gd name="T24" fmla="*/ 1 w 260"/>
                  <a:gd name="T25" fmla="*/ 1 h 263"/>
                  <a:gd name="T26" fmla="*/ 1 w 260"/>
                  <a:gd name="T27" fmla="*/ 1 h 263"/>
                  <a:gd name="T28" fmla="*/ 1 w 260"/>
                  <a:gd name="T29" fmla="*/ 1 h 263"/>
                  <a:gd name="T30" fmla="*/ 1 w 260"/>
                  <a:gd name="T31" fmla="*/ 1 h 263"/>
                  <a:gd name="T32" fmla="*/ 1 w 260"/>
                  <a:gd name="T33" fmla="*/ 1 h 263"/>
                  <a:gd name="T34" fmla="*/ 1 w 260"/>
                  <a:gd name="T35" fmla="*/ 1 h 263"/>
                  <a:gd name="T36" fmla="*/ 1 w 260"/>
                  <a:gd name="T37" fmla="*/ 1 h 263"/>
                  <a:gd name="T38" fmla="*/ 1 w 260"/>
                  <a:gd name="T39" fmla="*/ 1 h 263"/>
                  <a:gd name="T40" fmla="*/ 1 w 260"/>
                  <a:gd name="T41" fmla="*/ 1 h 263"/>
                  <a:gd name="T42" fmla="*/ 1 w 260"/>
                  <a:gd name="T43" fmla="*/ 1 h 263"/>
                  <a:gd name="T44" fmla="*/ 1 w 260"/>
                  <a:gd name="T45" fmla="*/ 1 h 263"/>
                  <a:gd name="T46" fmla="*/ 1 w 260"/>
                  <a:gd name="T47" fmla="*/ 1 h 263"/>
                  <a:gd name="T48" fmla="*/ 1 w 260"/>
                  <a:gd name="T49" fmla="*/ 1 h 263"/>
                  <a:gd name="T50" fmla="*/ 1 w 260"/>
                  <a:gd name="T51" fmla="*/ 1 h 263"/>
                  <a:gd name="T52" fmla="*/ 1 w 260"/>
                  <a:gd name="T53" fmla="*/ 1 h 263"/>
                  <a:gd name="T54" fmla="*/ 1 w 260"/>
                  <a:gd name="T55" fmla="*/ 1 h 263"/>
                  <a:gd name="T56" fmla="*/ 1 w 260"/>
                  <a:gd name="T57" fmla="*/ 1 h 263"/>
                  <a:gd name="T58" fmla="*/ 1 w 260"/>
                  <a:gd name="T59" fmla="*/ 1 h 263"/>
                  <a:gd name="T60" fmla="*/ 1 w 260"/>
                  <a:gd name="T61" fmla="*/ 1 h 263"/>
                  <a:gd name="T62" fmla="*/ 1 w 260"/>
                  <a:gd name="T63" fmla="*/ 1 h 263"/>
                  <a:gd name="T64" fmla="*/ 1 w 260"/>
                  <a:gd name="T65" fmla="*/ 1 h 263"/>
                  <a:gd name="T66" fmla="*/ 1 w 260"/>
                  <a:gd name="T67" fmla="*/ 1 h 263"/>
                  <a:gd name="T68" fmla="*/ 1 w 260"/>
                  <a:gd name="T69" fmla="*/ 1 h 263"/>
                  <a:gd name="T70" fmla="*/ 1 w 260"/>
                  <a:gd name="T71" fmla="*/ 1 h 263"/>
                  <a:gd name="T72" fmla="*/ 1 w 260"/>
                  <a:gd name="T73" fmla="*/ 1 h 263"/>
                  <a:gd name="T74" fmla="*/ 1 w 260"/>
                  <a:gd name="T75" fmla="*/ 1 h 263"/>
                  <a:gd name="T76" fmla="*/ 1 w 260"/>
                  <a:gd name="T77" fmla="*/ 1 h 263"/>
                  <a:gd name="T78" fmla="*/ 1 w 260"/>
                  <a:gd name="T79" fmla="*/ 1 h 263"/>
                  <a:gd name="T80" fmla="*/ 1 w 260"/>
                  <a:gd name="T81" fmla="*/ 1 h 263"/>
                  <a:gd name="T82" fmla="*/ 1 w 260"/>
                  <a:gd name="T83" fmla="*/ 1 h 263"/>
                  <a:gd name="T84" fmla="*/ 1 w 260"/>
                  <a:gd name="T85" fmla="*/ 1 h 263"/>
                  <a:gd name="T86" fmla="*/ 1 w 260"/>
                  <a:gd name="T87" fmla="*/ 1 h 263"/>
                  <a:gd name="T88" fmla="*/ 1 w 260"/>
                  <a:gd name="T89" fmla="*/ 1 h 263"/>
                  <a:gd name="T90" fmla="*/ 1 w 260"/>
                  <a:gd name="T91" fmla="*/ 1 h 263"/>
                  <a:gd name="T92" fmla="*/ 1 w 260"/>
                  <a:gd name="T93" fmla="*/ 1 h 263"/>
                  <a:gd name="T94" fmla="*/ 1 w 260"/>
                  <a:gd name="T95" fmla="*/ 1 h 263"/>
                  <a:gd name="T96" fmla="*/ 1 w 260"/>
                  <a:gd name="T97" fmla="*/ 1 h 263"/>
                  <a:gd name="T98" fmla="*/ 1 w 260"/>
                  <a:gd name="T99" fmla="*/ 1 h 263"/>
                  <a:gd name="T100" fmla="*/ 1 w 260"/>
                  <a:gd name="T101" fmla="*/ 1 h 263"/>
                  <a:gd name="T102" fmla="*/ 1 w 260"/>
                  <a:gd name="T103" fmla="*/ 0 h 263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260"/>
                  <a:gd name="T157" fmla="*/ 0 h 263"/>
                  <a:gd name="T158" fmla="*/ 260 w 260"/>
                  <a:gd name="T159" fmla="*/ 263 h 263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260" h="263">
                    <a:moveTo>
                      <a:pt x="14" y="0"/>
                    </a:moveTo>
                    <a:lnTo>
                      <a:pt x="20" y="5"/>
                    </a:lnTo>
                    <a:lnTo>
                      <a:pt x="31" y="15"/>
                    </a:lnTo>
                    <a:lnTo>
                      <a:pt x="43" y="28"/>
                    </a:lnTo>
                    <a:lnTo>
                      <a:pt x="53" y="31"/>
                    </a:lnTo>
                    <a:lnTo>
                      <a:pt x="57" y="28"/>
                    </a:lnTo>
                    <a:lnTo>
                      <a:pt x="63" y="24"/>
                    </a:lnTo>
                    <a:lnTo>
                      <a:pt x="68" y="21"/>
                    </a:lnTo>
                    <a:lnTo>
                      <a:pt x="78" y="21"/>
                    </a:lnTo>
                    <a:lnTo>
                      <a:pt x="84" y="24"/>
                    </a:lnTo>
                    <a:lnTo>
                      <a:pt x="86" y="26"/>
                    </a:lnTo>
                    <a:lnTo>
                      <a:pt x="86" y="29"/>
                    </a:lnTo>
                    <a:lnTo>
                      <a:pt x="92" y="34"/>
                    </a:lnTo>
                    <a:lnTo>
                      <a:pt x="98" y="41"/>
                    </a:lnTo>
                    <a:lnTo>
                      <a:pt x="104" y="45"/>
                    </a:lnTo>
                    <a:lnTo>
                      <a:pt x="108" y="50"/>
                    </a:lnTo>
                    <a:lnTo>
                      <a:pt x="110" y="57"/>
                    </a:lnTo>
                    <a:lnTo>
                      <a:pt x="113" y="64"/>
                    </a:lnTo>
                    <a:lnTo>
                      <a:pt x="119" y="73"/>
                    </a:lnTo>
                    <a:lnTo>
                      <a:pt x="125" y="78"/>
                    </a:lnTo>
                    <a:lnTo>
                      <a:pt x="133" y="83"/>
                    </a:lnTo>
                    <a:lnTo>
                      <a:pt x="143" y="92"/>
                    </a:lnTo>
                    <a:lnTo>
                      <a:pt x="153" y="102"/>
                    </a:lnTo>
                    <a:lnTo>
                      <a:pt x="160" y="113"/>
                    </a:lnTo>
                    <a:lnTo>
                      <a:pt x="164" y="116"/>
                    </a:lnTo>
                    <a:lnTo>
                      <a:pt x="160" y="115"/>
                    </a:lnTo>
                    <a:lnTo>
                      <a:pt x="153" y="109"/>
                    </a:lnTo>
                    <a:lnTo>
                      <a:pt x="141" y="104"/>
                    </a:lnTo>
                    <a:lnTo>
                      <a:pt x="131" y="99"/>
                    </a:lnTo>
                    <a:lnTo>
                      <a:pt x="123" y="95"/>
                    </a:lnTo>
                    <a:lnTo>
                      <a:pt x="113" y="90"/>
                    </a:lnTo>
                    <a:lnTo>
                      <a:pt x="106" y="87"/>
                    </a:lnTo>
                    <a:lnTo>
                      <a:pt x="104" y="85"/>
                    </a:lnTo>
                    <a:lnTo>
                      <a:pt x="106" y="88"/>
                    </a:lnTo>
                    <a:lnTo>
                      <a:pt x="108" y="95"/>
                    </a:lnTo>
                    <a:lnTo>
                      <a:pt x="113" y="104"/>
                    </a:lnTo>
                    <a:lnTo>
                      <a:pt x="123" y="113"/>
                    </a:lnTo>
                    <a:lnTo>
                      <a:pt x="133" y="120"/>
                    </a:lnTo>
                    <a:lnTo>
                      <a:pt x="145" y="127"/>
                    </a:lnTo>
                    <a:lnTo>
                      <a:pt x="155" y="130"/>
                    </a:lnTo>
                    <a:lnTo>
                      <a:pt x="164" y="130"/>
                    </a:lnTo>
                    <a:lnTo>
                      <a:pt x="172" y="132"/>
                    </a:lnTo>
                    <a:lnTo>
                      <a:pt x="180" y="139"/>
                    </a:lnTo>
                    <a:lnTo>
                      <a:pt x="188" y="146"/>
                    </a:lnTo>
                    <a:lnTo>
                      <a:pt x="196" y="153"/>
                    </a:lnTo>
                    <a:lnTo>
                      <a:pt x="205" y="163"/>
                    </a:lnTo>
                    <a:lnTo>
                      <a:pt x="217" y="182"/>
                    </a:lnTo>
                    <a:lnTo>
                      <a:pt x="231" y="196"/>
                    </a:lnTo>
                    <a:lnTo>
                      <a:pt x="239" y="202"/>
                    </a:lnTo>
                    <a:lnTo>
                      <a:pt x="245" y="200"/>
                    </a:lnTo>
                    <a:lnTo>
                      <a:pt x="252" y="202"/>
                    </a:lnTo>
                    <a:lnTo>
                      <a:pt x="258" y="209"/>
                    </a:lnTo>
                    <a:lnTo>
                      <a:pt x="260" y="219"/>
                    </a:lnTo>
                    <a:lnTo>
                      <a:pt x="258" y="231"/>
                    </a:lnTo>
                    <a:lnTo>
                      <a:pt x="256" y="243"/>
                    </a:lnTo>
                    <a:lnTo>
                      <a:pt x="250" y="250"/>
                    </a:lnTo>
                    <a:lnTo>
                      <a:pt x="243" y="249"/>
                    </a:lnTo>
                    <a:lnTo>
                      <a:pt x="235" y="240"/>
                    </a:lnTo>
                    <a:lnTo>
                      <a:pt x="231" y="233"/>
                    </a:lnTo>
                    <a:lnTo>
                      <a:pt x="227" y="229"/>
                    </a:lnTo>
                    <a:lnTo>
                      <a:pt x="225" y="235"/>
                    </a:lnTo>
                    <a:lnTo>
                      <a:pt x="225" y="245"/>
                    </a:lnTo>
                    <a:lnTo>
                      <a:pt x="225" y="257"/>
                    </a:lnTo>
                    <a:lnTo>
                      <a:pt x="223" y="263"/>
                    </a:lnTo>
                    <a:lnTo>
                      <a:pt x="215" y="259"/>
                    </a:lnTo>
                    <a:lnTo>
                      <a:pt x="205" y="249"/>
                    </a:lnTo>
                    <a:lnTo>
                      <a:pt x="196" y="242"/>
                    </a:lnTo>
                    <a:lnTo>
                      <a:pt x="190" y="233"/>
                    </a:lnTo>
                    <a:lnTo>
                      <a:pt x="188" y="224"/>
                    </a:lnTo>
                    <a:lnTo>
                      <a:pt x="190" y="214"/>
                    </a:lnTo>
                    <a:lnTo>
                      <a:pt x="190" y="205"/>
                    </a:lnTo>
                    <a:lnTo>
                      <a:pt x="184" y="196"/>
                    </a:lnTo>
                    <a:lnTo>
                      <a:pt x="172" y="191"/>
                    </a:lnTo>
                    <a:lnTo>
                      <a:pt x="160" y="186"/>
                    </a:lnTo>
                    <a:lnTo>
                      <a:pt x="155" y="182"/>
                    </a:lnTo>
                    <a:lnTo>
                      <a:pt x="151" y="179"/>
                    </a:lnTo>
                    <a:lnTo>
                      <a:pt x="147" y="172"/>
                    </a:lnTo>
                    <a:lnTo>
                      <a:pt x="145" y="165"/>
                    </a:lnTo>
                    <a:lnTo>
                      <a:pt x="141" y="160"/>
                    </a:lnTo>
                    <a:lnTo>
                      <a:pt x="137" y="155"/>
                    </a:lnTo>
                    <a:lnTo>
                      <a:pt x="127" y="149"/>
                    </a:lnTo>
                    <a:lnTo>
                      <a:pt x="119" y="146"/>
                    </a:lnTo>
                    <a:lnTo>
                      <a:pt x="115" y="141"/>
                    </a:lnTo>
                    <a:lnTo>
                      <a:pt x="111" y="137"/>
                    </a:lnTo>
                    <a:lnTo>
                      <a:pt x="102" y="132"/>
                    </a:lnTo>
                    <a:lnTo>
                      <a:pt x="90" y="129"/>
                    </a:lnTo>
                    <a:lnTo>
                      <a:pt x="80" y="123"/>
                    </a:lnTo>
                    <a:lnTo>
                      <a:pt x="74" y="118"/>
                    </a:lnTo>
                    <a:lnTo>
                      <a:pt x="72" y="109"/>
                    </a:lnTo>
                    <a:lnTo>
                      <a:pt x="70" y="97"/>
                    </a:lnTo>
                    <a:lnTo>
                      <a:pt x="65" y="87"/>
                    </a:lnTo>
                    <a:lnTo>
                      <a:pt x="57" y="76"/>
                    </a:lnTo>
                    <a:lnTo>
                      <a:pt x="53" y="66"/>
                    </a:lnTo>
                    <a:lnTo>
                      <a:pt x="51" y="59"/>
                    </a:lnTo>
                    <a:lnTo>
                      <a:pt x="51" y="54"/>
                    </a:lnTo>
                    <a:lnTo>
                      <a:pt x="47" y="50"/>
                    </a:lnTo>
                    <a:lnTo>
                      <a:pt x="41" y="43"/>
                    </a:lnTo>
                    <a:lnTo>
                      <a:pt x="35" y="38"/>
                    </a:lnTo>
                    <a:lnTo>
                      <a:pt x="27" y="31"/>
                    </a:lnTo>
                    <a:lnTo>
                      <a:pt x="18" y="22"/>
                    </a:lnTo>
                    <a:lnTo>
                      <a:pt x="10" y="15"/>
                    </a:lnTo>
                    <a:lnTo>
                      <a:pt x="2" y="8"/>
                    </a:lnTo>
                    <a:lnTo>
                      <a:pt x="0" y="3"/>
                    </a:lnTo>
                    <a:lnTo>
                      <a:pt x="4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4459ED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" name="Freeform 31"/>
              <p:cNvSpPr>
                <a:spLocks/>
              </p:cNvSpPr>
              <p:nvPr/>
            </p:nvSpPr>
            <p:spPr bwMode="auto">
              <a:xfrm>
                <a:off x="3674" y="3332"/>
                <a:ext cx="61" cy="47"/>
              </a:xfrm>
              <a:custGeom>
                <a:avLst/>
                <a:gdLst>
                  <a:gd name="T0" fmla="*/ 1 w 88"/>
                  <a:gd name="T1" fmla="*/ 0 h 79"/>
                  <a:gd name="T2" fmla="*/ 1 w 88"/>
                  <a:gd name="T3" fmla="*/ 0 h 79"/>
                  <a:gd name="T4" fmla="*/ 1 w 88"/>
                  <a:gd name="T5" fmla="*/ 1 h 79"/>
                  <a:gd name="T6" fmla="*/ 1 w 88"/>
                  <a:gd name="T7" fmla="*/ 1 h 79"/>
                  <a:gd name="T8" fmla="*/ 1 w 88"/>
                  <a:gd name="T9" fmla="*/ 1 h 79"/>
                  <a:gd name="T10" fmla="*/ 1 w 88"/>
                  <a:gd name="T11" fmla="*/ 1 h 79"/>
                  <a:gd name="T12" fmla="*/ 1 w 88"/>
                  <a:gd name="T13" fmla="*/ 1 h 79"/>
                  <a:gd name="T14" fmla="*/ 1 w 88"/>
                  <a:gd name="T15" fmla="*/ 1 h 79"/>
                  <a:gd name="T16" fmla="*/ 1 w 88"/>
                  <a:gd name="T17" fmla="*/ 1 h 79"/>
                  <a:gd name="T18" fmla="*/ 1 w 88"/>
                  <a:gd name="T19" fmla="*/ 1 h 79"/>
                  <a:gd name="T20" fmla="*/ 1 w 88"/>
                  <a:gd name="T21" fmla="*/ 1 h 79"/>
                  <a:gd name="T22" fmla="*/ 1 w 88"/>
                  <a:gd name="T23" fmla="*/ 1 h 79"/>
                  <a:gd name="T24" fmla="*/ 1 w 88"/>
                  <a:gd name="T25" fmla="*/ 1 h 79"/>
                  <a:gd name="T26" fmla="*/ 1 w 88"/>
                  <a:gd name="T27" fmla="*/ 1 h 79"/>
                  <a:gd name="T28" fmla="*/ 1 w 88"/>
                  <a:gd name="T29" fmla="*/ 1 h 79"/>
                  <a:gd name="T30" fmla="*/ 1 w 88"/>
                  <a:gd name="T31" fmla="*/ 1 h 79"/>
                  <a:gd name="T32" fmla="*/ 1 w 88"/>
                  <a:gd name="T33" fmla="*/ 1 h 79"/>
                  <a:gd name="T34" fmla="*/ 1 w 88"/>
                  <a:gd name="T35" fmla="*/ 1 h 79"/>
                  <a:gd name="T36" fmla="*/ 1 w 88"/>
                  <a:gd name="T37" fmla="*/ 1 h 79"/>
                  <a:gd name="T38" fmla="*/ 1 w 88"/>
                  <a:gd name="T39" fmla="*/ 1 h 79"/>
                  <a:gd name="T40" fmla="*/ 1 w 88"/>
                  <a:gd name="T41" fmla="*/ 1 h 79"/>
                  <a:gd name="T42" fmla="*/ 1 w 88"/>
                  <a:gd name="T43" fmla="*/ 1 h 79"/>
                  <a:gd name="T44" fmla="*/ 0 w 88"/>
                  <a:gd name="T45" fmla="*/ 1 h 79"/>
                  <a:gd name="T46" fmla="*/ 1 w 88"/>
                  <a:gd name="T47" fmla="*/ 1 h 79"/>
                  <a:gd name="T48" fmla="*/ 1 w 88"/>
                  <a:gd name="T49" fmla="*/ 0 h 7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8"/>
                  <a:gd name="T76" fmla="*/ 0 h 79"/>
                  <a:gd name="T77" fmla="*/ 88 w 88"/>
                  <a:gd name="T78" fmla="*/ 79 h 7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8" h="79">
                    <a:moveTo>
                      <a:pt x="2" y="0"/>
                    </a:moveTo>
                    <a:lnTo>
                      <a:pt x="4" y="0"/>
                    </a:lnTo>
                    <a:lnTo>
                      <a:pt x="10" y="2"/>
                    </a:lnTo>
                    <a:lnTo>
                      <a:pt x="20" y="7"/>
                    </a:lnTo>
                    <a:lnTo>
                      <a:pt x="33" y="16"/>
                    </a:lnTo>
                    <a:lnTo>
                      <a:pt x="47" y="25"/>
                    </a:lnTo>
                    <a:lnTo>
                      <a:pt x="57" y="30"/>
                    </a:lnTo>
                    <a:lnTo>
                      <a:pt x="65" y="35"/>
                    </a:lnTo>
                    <a:lnTo>
                      <a:pt x="75" y="44"/>
                    </a:lnTo>
                    <a:lnTo>
                      <a:pt x="84" y="58"/>
                    </a:lnTo>
                    <a:lnTo>
                      <a:pt x="88" y="72"/>
                    </a:lnTo>
                    <a:lnTo>
                      <a:pt x="88" y="79"/>
                    </a:lnTo>
                    <a:lnTo>
                      <a:pt x="80" y="79"/>
                    </a:lnTo>
                    <a:lnTo>
                      <a:pt x="73" y="74"/>
                    </a:lnTo>
                    <a:lnTo>
                      <a:pt x="63" y="68"/>
                    </a:lnTo>
                    <a:lnTo>
                      <a:pt x="53" y="60"/>
                    </a:lnTo>
                    <a:lnTo>
                      <a:pt x="37" y="47"/>
                    </a:lnTo>
                    <a:lnTo>
                      <a:pt x="26" y="35"/>
                    </a:lnTo>
                    <a:lnTo>
                      <a:pt x="18" y="28"/>
                    </a:lnTo>
                    <a:lnTo>
                      <a:pt x="12" y="23"/>
                    </a:lnTo>
                    <a:lnTo>
                      <a:pt x="6" y="18"/>
                    </a:lnTo>
                    <a:lnTo>
                      <a:pt x="2" y="13"/>
                    </a:lnTo>
                    <a:lnTo>
                      <a:pt x="0" y="7"/>
                    </a:lnTo>
                    <a:lnTo>
                      <a:pt x="2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4459ED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3" name="Freeform 32"/>
              <p:cNvSpPr>
                <a:spLocks/>
              </p:cNvSpPr>
              <p:nvPr/>
            </p:nvSpPr>
            <p:spPr bwMode="auto">
              <a:xfrm>
                <a:off x="3753" y="3388"/>
                <a:ext cx="84" cy="59"/>
              </a:xfrm>
              <a:custGeom>
                <a:avLst/>
                <a:gdLst>
                  <a:gd name="T0" fmla="*/ 0 w 119"/>
                  <a:gd name="T1" fmla="*/ 0 h 98"/>
                  <a:gd name="T2" fmla="*/ 0 w 119"/>
                  <a:gd name="T3" fmla="*/ 1 h 98"/>
                  <a:gd name="T4" fmla="*/ 1 w 119"/>
                  <a:gd name="T5" fmla="*/ 1 h 98"/>
                  <a:gd name="T6" fmla="*/ 1 w 119"/>
                  <a:gd name="T7" fmla="*/ 1 h 98"/>
                  <a:gd name="T8" fmla="*/ 1 w 119"/>
                  <a:gd name="T9" fmla="*/ 1 h 98"/>
                  <a:gd name="T10" fmla="*/ 1 w 119"/>
                  <a:gd name="T11" fmla="*/ 1 h 98"/>
                  <a:gd name="T12" fmla="*/ 1 w 119"/>
                  <a:gd name="T13" fmla="*/ 1 h 98"/>
                  <a:gd name="T14" fmla="*/ 1 w 119"/>
                  <a:gd name="T15" fmla="*/ 1 h 98"/>
                  <a:gd name="T16" fmla="*/ 1 w 119"/>
                  <a:gd name="T17" fmla="*/ 1 h 98"/>
                  <a:gd name="T18" fmla="*/ 1 w 119"/>
                  <a:gd name="T19" fmla="*/ 1 h 98"/>
                  <a:gd name="T20" fmla="*/ 1 w 119"/>
                  <a:gd name="T21" fmla="*/ 1 h 98"/>
                  <a:gd name="T22" fmla="*/ 1 w 119"/>
                  <a:gd name="T23" fmla="*/ 1 h 98"/>
                  <a:gd name="T24" fmla="*/ 1 w 119"/>
                  <a:gd name="T25" fmla="*/ 1 h 98"/>
                  <a:gd name="T26" fmla="*/ 1 w 119"/>
                  <a:gd name="T27" fmla="*/ 1 h 98"/>
                  <a:gd name="T28" fmla="*/ 1 w 119"/>
                  <a:gd name="T29" fmla="*/ 1 h 98"/>
                  <a:gd name="T30" fmla="*/ 1 w 119"/>
                  <a:gd name="T31" fmla="*/ 1 h 98"/>
                  <a:gd name="T32" fmla="*/ 1 w 119"/>
                  <a:gd name="T33" fmla="*/ 1 h 98"/>
                  <a:gd name="T34" fmla="*/ 1 w 119"/>
                  <a:gd name="T35" fmla="*/ 1 h 98"/>
                  <a:gd name="T36" fmla="*/ 1 w 119"/>
                  <a:gd name="T37" fmla="*/ 1 h 98"/>
                  <a:gd name="T38" fmla="*/ 1 w 119"/>
                  <a:gd name="T39" fmla="*/ 1 h 98"/>
                  <a:gd name="T40" fmla="*/ 1 w 119"/>
                  <a:gd name="T41" fmla="*/ 1 h 98"/>
                  <a:gd name="T42" fmla="*/ 1 w 119"/>
                  <a:gd name="T43" fmla="*/ 1 h 98"/>
                  <a:gd name="T44" fmla="*/ 1 w 119"/>
                  <a:gd name="T45" fmla="*/ 1 h 98"/>
                  <a:gd name="T46" fmla="*/ 1 w 119"/>
                  <a:gd name="T47" fmla="*/ 1 h 98"/>
                  <a:gd name="T48" fmla="*/ 1 w 119"/>
                  <a:gd name="T49" fmla="*/ 1 h 98"/>
                  <a:gd name="T50" fmla="*/ 1 w 119"/>
                  <a:gd name="T51" fmla="*/ 1 h 98"/>
                  <a:gd name="T52" fmla="*/ 1 w 119"/>
                  <a:gd name="T53" fmla="*/ 1 h 98"/>
                  <a:gd name="T54" fmla="*/ 1 w 119"/>
                  <a:gd name="T55" fmla="*/ 1 h 98"/>
                  <a:gd name="T56" fmla="*/ 1 w 119"/>
                  <a:gd name="T57" fmla="*/ 1 h 98"/>
                  <a:gd name="T58" fmla="*/ 1 w 119"/>
                  <a:gd name="T59" fmla="*/ 1 h 98"/>
                  <a:gd name="T60" fmla="*/ 1 w 119"/>
                  <a:gd name="T61" fmla="*/ 1 h 98"/>
                  <a:gd name="T62" fmla="*/ 1 w 119"/>
                  <a:gd name="T63" fmla="*/ 1 h 98"/>
                  <a:gd name="T64" fmla="*/ 1 w 119"/>
                  <a:gd name="T65" fmla="*/ 1 h 98"/>
                  <a:gd name="T66" fmla="*/ 1 w 119"/>
                  <a:gd name="T67" fmla="*/ 1 h 98"/>
                  <a:gd name="T68" fmla="*/ 1 w 119"/>
                  <a:gd name="T69" fmla="*/ 1 h 98"/>
                  <a:gd name="T70" fmla="*/ 1 w 119"/>
                  <a:gd name="T71" fmla="*/ 1 h 98"/>
                  <a:gd name="T72" fmla="*/ 0 w 119"/>
                  <a:gd name="T73" fmla="*/ 0 h 9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19"/>
                  <a:gd name="T112" fmla="*/ 0 h 98"/>
                  <a:gd name="T113" fmla="*/ 119 w 119"/>
                  <a:gd name="T114" fmla="*/ 98 h 98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19" h="98">
                    <a:moveTo>
                      <a:pt x="0" y="0"/>
                    </a:moveTo>
                    <a:lnTo>
                      <a:pt x="0" y="4"/>
                    </a:lnTo>
                    <a:lnTo>
                      <a:pt x="2" y="11"/>
                    </a:lnTo>
                    <a:lnTo>
                      <a:pt x="6" y="21"/>
                    </a:lnTo>
                    <a:lnTo>
                      <a:pt x="10" y="30"/>
                    </a:lnTo>
                    <a:lnTo>
                      <a:pt x="15" y="35"/>
                    </a:lnTo>
                    <a:lnTo>
                      <a:pt x="19" y="37"/>
                    </a:lnTo>
                    <a:lnTo>
                      <a:pt x="23" y="39"/>
                    </a:lnTo>
                    <a:lnTo>
                      <a:pt x="29" y="46"/>
                    </a:lnTo>
                    <a:lnTo>
                      <a:pt x="35" y="53"/>
                    </a:lnTo>
                    <a:lnTo>
                      <a:pt x="41" y="58"/>
                    </a:lnTo>
                    <a:lnTo>
                      <a:pt x="49" y="63"/>
                    </a:lnTo>
                    <a:lnTo>
                      <a:pt x="58" y="70"/>
                    </a:lnTo>
                    <a:lnTo>
                      <a:pt x="68" y="77"/>
                    </a:lnTo>
                    <a:lnTo>
                      <a:pt x="78" y="82"/>
                    </a:lnTo>
                    <a:lnTo>
                      <a:pt x="86" y="86"/>
                    </a:lnTo>
                    <a:lnTo>
                      <a:pt x="92" y="89"/>
                    </a:lnTo>
                    <a:lnTo>
                      <a:pt x="100" y="94"/>
                    </a:lnTo>
                    <a:lnTo>
                      <a:pt x="111" y="98"/>
                    </a:lnTo>
                    <a:lnTo>
                      <a:pt x="119" y="98"/>
                    </a:lnTo>
                    <a:lnTo>
                      <a:pt x="119" y="91"/>
                    </a:lnTo>
                    <a:lnTo>
                      <a:pt x="111" y="81"/>
                    </a:lnTo>
                    <a:lnTo>
                      <a:pt x="101" y="72"/>
                    </a:lnTo>
                    <a:lnTo>
                      <a:pt x="94" y="67"/>
                    </a:lnTo>
                    <a:lnTo>
                      <a:pt x="92" y="65"/>
                    </a:lnTo>
                    <a:lnTo>
                      <a:pt x="90" y="60"/>
                    </a:lnTo>
                    <a:lnTo>
                      <a:pt x="84" y="51"/>
                    </a:lnTo>
                    <a:lnTo>
                      <a:pt x="74" y="41"/>
                    </a:lnTo>
                    <a:lnTo>
                      <a:pt x="64" y="39"/>
                    </a:lnTo>
                    <a:lnTo>
                      <a:pt x="56" y="39"/>
                    </a:lnTo>
                    <a:lnTo>
                      <a:pt x="55" y="35"/>
                    </a:lnTo>
                    <a:lnTo>
                      <a:pt x="53" y="30"/>
                    </a:lnTo>
                    <a:lnTo>
                      <a:pt x="47" y="23"/>
                    </a:lnTo>
                    <a:lnTo>
                      <a:pt x="37" y="16"/>
                    </a:lnTo>
                    <a:lnTo>
                      <a:pt x="23" y="9"/>
                    </a:lnTo>
                    <a:lnTo>
                      <a:pt x="1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459ED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4" name="Freeform 33"/>
              <p:cNvSpPr>
                <a:spLocks/>
              </p:cNvSpPr>
              <p:nvPr/>
            </p:nvSpPr>
            <p:spPr bwMode="auto">
              <a:xfrm>
                <a:off x="3584" y="3319"/>
                <a:ext cx="129" cy="112"/>
              </a:xfrm>
              <a:custGeom>
                <a:avLst/>
                <a:gdLst>
                  <a:gd name="T0" fmla="*/ 1 w 186"/>
                  <a:gd name="T1" fmla="*/ 1 h 188"/>
                  <a:gd name="T2" fmla="*/ 1 w 186"/>
                  <a:gd name="T3" fmla="*/ 0 h 188"/>
                  <a:gd name="T4" fmla="*/ 1 w 186"/>
                  <a:gd name="T5" fmla="*/ 1 h 188"/>
                  <a:gd name="T6" fmla="*/ 1 w 186"/>
                  <a:gd name="T7" fmla="*/ 1 h 188"/>
                  <a:gd name="T8" fmla="*/ 0 w 186"/>
                  <a:gd name="T9" fmla="*/ 1 h 188"/>
                  <a:gd name="T10" fmla="*/ 1 w 186"/>
                  <a:gd name="T11" fmla="*/ 1 h 188"/>
                  <a:gd name="T12" fmla="*/ 1 w 186"/>
                  <a:gd name="T13" fmla="*/ 1 h 188"/>
                  <a:gd name="T14" fmla="*/ 1 w 186"/>
                  <a:gd name="T15" fmla="*/ 1 h 188"/>
                  <a:gd name="T16" fmla="*/ 1 w 186"/>
                  <a:gd name="T17" fmla="*/ 1 h 188"/>
                  <a:gd name="T18" fmla="*/ 1 w 186"/>
                  <a:gd name="T19" fmla="*/ 1 h 188"/>
                  <a:gd name="T20" fmla="*/ 1 w 186"/>
                  <a:gd name="T21" fmla="*/ 1 h 188"/>
                  <a:gd name="T22" fmla="*/ 1 w 186"/>
                  <a:gd name="T23" fmla="*/ 1 h 188"/>
                  <a:gd name="T24" fmla="*/ 1 w 186"/>
                  <a:gd name="T25" fmla="*/ 1 h 188"/>
                  <a:gd name="T26" fmla="*/ 1 w 186"/>
                  <a:gd name="T27" fmla="*/ 1 h 188"/>
                  <a:gd name="T28" fmla="*/ 1 w 186"/>
                  <a:gd name="T29" fmla="*/ 1 h 188"/>
                  <a:gd name="T30" fmla="*/ 1 w 186"/>
                  <a:gd name="T31" fmla="*/ 1 h 188"/>
                  <a:gd name="T32" fmla="*/ 1 w 186"/>
                  <a:gd name="T33" fmla="*/ 1 h 188"/>
                  <a:gd name="T34" fmla="*/ 1 w 186"/>
                  <a:gd name="T35" fmla="*/ 1 h 188"/>
                  <a:gd name="T36" fmla="*/ 1 w 186"/>
                  <a:gd name="T37" fmla="*/ 1 h 188"/>
                  <a:gd name="T38" fmla="*/ 1 w 186"/>
                  <a:gd name="T39" fmla="*/ 1 h 188"/>
                  <a:gd name="T40" fmla="*/ 1 w 186"/>
                  <a:gd name="T41" fmla="*/ 1 h 188"/>
                  <a:gd name="T42" fmla="*/ 1 w 186"/>
                  <a:gd name="T43" fmla="*/ 1 h 188"/>
                  <a:gd name="T44" fmla="*/ 1 w 186"/>
                  <a:gd name="T45" fmla="*/ 1 h 188"/>
                  <a:gd name="T46" fmla="*/ 1 w 186"/>
                  <a:gd name="T47" fmla="*/ 1 h 188"/>
                  <a:gd name="T48" fmla="*/ 1 w 186"/>
                  <a:gd name="T49" fmla="*/ 1 h 188"/>
                  <a:gd name="T50" fmla="*/ 1 w 186"/>
                  <a:gd name="T51" fmla="*/ 1 h 188"/>
                  <a:gd name="T52" fmla="*/ 1 w 186"/>
                  <a:gd name="T53" fmla="*/ 1 h 188"/>
                  <a:gd name="T54" fmla="*/ 1 w 186"/>
                  <a:gd name="T55" fmla="*/ 1 h 188"/>
                  <a:gd name="T56" fmla="*/ 1 w 186"/>
                  <a:gd name="T57" fmla="*/ 1 h 188"/>
                  <a:gd name="T58" fmla="*/ 1 w 186"/>
                  <a:gd name="T59" fmla="*/ 1 h 188"/>
                  <a:gd name="T60" fmla="*/ 1 w 186"/>
                  <a:gd name="T61" fmla="*/ 1 h 188"/>
                  <a:gd name="T62" fmla="*/ 1 w 186"/>
                  <a:gd name="T63" fmla="*/ 1 h 18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86"/>
                  <a:gd name="T97" fmla="*/ 0 h 188"/>
                  <a:gd name="T98" fmla="*/ 186 w 186"/>
                  <a:gd name="T99" fmla="*/ 188 h 18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86" h="188">
                    <a:moveTo>
                      <a:pt x="28" y="10"/>
                    </a:moveTo>
                    <a:lnTo>
                      <a:pt x="24" y="9"/>
                    </a:lnTo>
                    <a:lnTo>
                      <a:pt x="16" y="3"/>
                    </a:lnTo>
                    <a:lnTo>
                      <a:pt x="6" y="0"/>
                    </a:lnTo>
                    <a:lnTo>
                      <a:pt x="2" y="2"/>
                    </a:lnTo>
                    <a:lnTo>
                      <a:pt x="2" y="9"/>
                    </a:lnTo>
                    <a:lnTo>
                      <a:pt x="2" y="14"/>
                    </a:lnTo>
                    <a:lnTo>
                      <a:pt x="2" y="17"/>
                    </a:lnTo>
                    <a:lnTo>
                      <a:pt x="2" y="19"/>
                    </a:lnTo>
                    <a:lnTo>
                      <a:pt x="0" y="21"/>
                    </a:lnTo>
                    <a:lnTo>
                      <a:pt x="0" y="22"/>
                    </a:lnTo>
                    <a:lnTo>
                      <a:pt x="2" y="26"/>
                    </a:lnTo>
                    <a:lnTo>
                      <a:pt x="8" y="28"/>
                    </a:lnTo>
                    <a:lnTo>
                      <a:pt x="18" y="28"/>
                    </a:lnTo>
                    <a:lnTo>
                      <a:pt x="28" y="26"/>
                    </a:lnTo>
                    <a:lnTo>
                      <a:pt x="33" y="28"/>
                    </a:lnTo>
                    <a:lnTo>
                      <a:pt x="35" y="36"/>
                    </a:lnTo>
                    <a:lnTo>
                      <a:pt x="37" y="47"/>
                    </a:lnTo>
                    <a:lnTo>
                      <a:pt x="41" y="54"/>
                    </a:lnTo>
                    <a:lnTo>
                      <a:pt x="47" y="59"/>
                    </a:lnTo>
                    <a:lnTo>
                      <a:pt x="59" y="66"/>
                    </a:lnTo>
                    <a:lnTo>
                      <a:pt x="73" y="76"/>
                    </a:lnTo>
                    <a:lnTo>
                      <a:pt x="86" y="92"/>
                    </a:lnTo>
                    <a:lnTo>
                      <a:pt x="100" y="109"/>
                    </a:lnTo>
                    <a:lnTo>
                      <a:pt x="108" y="123"/>
                    </a:lnTo>
                    <a:lnTo>
                      <a:pt x="118" y="134"/>
                    </a:lnTo>
                    <a:lnTo>
                      <a:pt x="127" y="144"/>
                    </a:lnTo>
                    <a:lnTo>
                      <a:pt x="137" y="153"/>
                    </a:lnTo>
                    <a:lnTo>
                      <a:pt x="145" y="162"/>
                    </a:lnTo>
                    <a:lnTo>
                      <a:pt x="151" y="170"/>
                    </a:lnTo>
                    <a:lnTo>
                      <a:pt x="157" y="179"/>
                    </a:lnTo>
                    <a:lnTo>
                      <a:pt x="163" y="186"/>
                    </a:lnTo>
                    <a:lnTo>
                      <a:pt x="168" y="188"/>
                    </a:lnTo>
                    <a:lnTo>
                      <a:pt x="176" y="186"/>
                    </a:lnTo>
                    <a:lnTo>
                      <a:pt x="182" y="184"/>
                    </a:lnTo>
                    <a:lnTo>
                      <a:pt x="186" y="179"/>
                    </a:lnTo>
                    <a:lnTo>
                      <a:pt x="182" y="172"/>
                    </a:lnTo>
                    <a:lnTo>
                      <a:pt x="176" y="162"/>
                    </a:lnTo>
                    <a:lnTo>
                      <a:pt x="166" y="151"/>
                    </a:lnTo>
                    <a:lnTo>
                      <a:pt x="159" y="141"/>
                    </a:lnTo>
                    <a:lnTo>
                      <a:pt x="151" y="136"/>
                    </a:lnTo>
                    <a:lnTo>
                      <a:pt x="145" y="132"/>
                    </a:lnTo>
                    <a:lnTo>
                      <a:pt x="141" y="130"/>
                    </a:lnTo>
                    <a:lnTo>
                      <a:pt x="137" y="127"/>
                    </a:lnTo>
                    <a:lnTo>
                      <a:pt x="135" y="123"/>
                    </a:lnTo>
                    <a:lnTo>
                      <a:pt x="135" y="118"/>
                    </a:lnTo>
                    <a:lnTo>
                      <a:pt x="133" y="113"/>
                    </a:lnTo>
                    <a:lnTo>
                      <a:pt x="127" y="109"/>
                    </a:lnTo>
                    <a:lnTo>
                      <a:pt x="119" y="103"/>
                    </a:lnTo>
                    <a:lnTo>
                      <a:pt x="110" y="92"/>
                    </a:lnTo>
                    <a:lnTo>
                      <a:pt x="100" y="78"/>
                    </a:lnTo>
                    <a:lnTo>
                      <a:pt x="90" y="68"/>
                    </a:lnTo>
                    <a:lnTo>
                      <a:pt x="78" y="61"/>
                    </a:lnTo>
                    <a:lnTo>
                      <a:pt x="69" y="59"/>
                    </a:lnTo>
                    <a:lnTo>
                      <a:pt x="61" y="56"/>
                    </a:lnTo>
                    <a:lnTo>
                      <a:pt x="57" y="52"/>
                    </a:lnTo>
                    <a:lnTo>
                      <a:pt x="55" y="45"/>
                    </a:lnTo>
                    <a:lnTo>
                      <a:pt x="53" y="36"/>
                    </a:lnTo>
                    <a:lnTo>
                      <a:pt x="47" y="29"/>
                    </a:lnTo>
                    <a:lnTo>
                      <a:pt x="39" y="22"/>
                    </a:lnTo>
                    <a:lnTo>
                      <a:pt x="29" y="19"/>
                    </a:lnTo>
                    <a:lnTo>
                      <a:pt x="24" y="15"/>
                    </a:lnTo>
                    <a:lnTo>
                      <a:pt x="24" y="12"/>
                    </a:lnTo>
                    <a:lnTo>
                      <a:pt x="26" y="10"/>
                    </a:lnTo>
                    <a:lnTo>
                      <a:pt x="28" y="10"/>
                    </a:lnTo>
                    <a:close/>
                  </a:path>
                </a:pathLst>
              </a:custGeom>
              <a:solidFill>
                <a:srgbClr val="4459ED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5" name="Freeform 34"/>
              <p:cNvSpPr>
                <a:spLocks/>
              </p:cNvSpPr>
              <p:nvPr/>
            </p:nvSpPr>
            <p:spPr bwMode="auto">
              <a:xfrm>
                <a:off x="3416" y="3148"/>
                <a:ext cx="37" cy="38"/>
              </a:xfrm>
              <a:custGeom>
                <a:avLst/>
                <a:gdLst>
                  <a:gd name="T0" fmla="*/ 1 w 53"/>
                  <a:gd name="T1" fmla="*/ 0 h 65"/>
                  <a:gd name="T2" fmla="*/ 1 w 53"/>
                  <a:gd name="T3" fmla="*/ 1 h 65"/>
                  <a:gd name="T4" fmla="*/ 1 w 53"/>
                  <a:gd name="T5" fmla="*/ 1 h 65"/>
                  <a:gd name="T6" fmla="*/ 1 w 53"/>
                  <a:gd name="T7" fmla="*/ 1 h 65"/>
                  <a:gd name="T8" fmla="*/ 1 w 53"/>
                  <a:gd name="T9" fmla="*/ 1 h 65"/>
                  <a:gd name="T10" fmla="*/ 1 w 53"/>
                  <a:gd name="T11" fmla="*/ 1 h 65"/>
                  <a:gd name="T12" fmla="*/ 1 w 53"/>
                  <a:gd name="T13" fmla="*/ 1 h 65"/>
                  <a:gd name="T14" fmla="*/ 1 w 53"/>
                  <a:gd name="T15" fmla="*/ 1 h 65"/>
                  <a:gd name="T16" fmla="*/ 1 w 53"/>
                  <a:gd name="T17" fmla="*/ 1 h 65"/>
                  <a:gd name="T18" fmla="*/ 1 w 53"/>
                  <a:gd name="T19" fmla="*/ 1 h 65"/>
                  <a:gd name="T20" fmla="*/ 1 w 53"/>
                  <a:gd name="T21" fmla="*/ 1 h 65"/>
                  <a:gd name="T22" fmla="*/ 1 w 53"/>
                  <a:gd name="T23" fmla="*/ 1 h 65"/>
                  <a:gd name="T24" fmla="*/ 1 w 53"/>
                  <a:gd name="T25" fmla="*/ 1 h 65"/>
                  <a:gd name="T26" fmla="*/ 1 w 53"/>
                  <a:gd name="T27" fmla="*/ 1 h 65"/>
                  <a:gd name="T28" fmla="*/ 1 w 53"/>
                  <a:gd name="T29" fmla="*/ 1 h 65"/>
                  <a:gd name="T30" fmla="*/ 1 w 53"/>
                  <a:gd name="T31" fmla="*/ 1 h 65"/>
                  <a:gd name="T32" fmla="*/ 1 w 53"/>
                  <a:gd name="T33" fmla="*/ 1 h 65"/>
                  <a:gd name="T34" fmla="*/ 1 w 53"/>
                  <a:gd name="T35" fmla="*/ 1 h 65"/>
                  <a:gd name="T36" fmla="*/ 0 w 53"/>
                  <a:gd name="T37" fmla="*/ 1 h 65"/>
                  <a:gd name="T38" fmla="*/ 0 w 53"/>
                  <a:gd name="T39" fmla="*/ 1 h 65"/>
                  <a:gd name="T40" fmla="*/ 1 w 53"/>
                  <a:gd name="T41" fmla="*/ 0 h 6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3"/>
                  <a:gd name="T64" fmla="*/ 0 h 65"/>
                  <a:gd name="T65" fmla="*/ 53 w 53"/>
                  <a:gd name="T66" fmla="*/ 65 h 6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3" h="65">
                    <a:moveTo>
                      <a:pt x="8" y="0"/>
                    </a:moveTo>
                    <a:lnTo>
                      <a:pt x="12" y="2"/>
                    </a:lnTo>
                    <a:lnTo>
                      <a:pt x="24" y="6"/>
                    </a:lnTo>
                    <a:lnTo>
                      <a:pt x="36" y="13"/>
                    </a:lnTo>
                    <a:lnTo>
                      <a:pt x="43" y="21"/>
                    </a:lnTo>
                    <a:lnTo>
                      <a:pt x="49" y="32"/>
                    </a:lnTo>
                    <a:lnTo>
                      <a:pt x="51" y="42"/>
                    </a:lnTo>
                    <a:lnTo>
                      <a:pt x="53" y="54"/>
                    </a:lnTo>
                    <a:lnTo>
                      <a:pt x="53" y="63"/>
                    </a:lnTo>
                    <a:lnTo>
                      <a:pt x="51" y="65"/>
                    </a:lnTo>
                    <a:lnTo>
                      <a:pt x="47" y="56"/>
                    </a:lnTo>
                    <a:lnTo>
                      <a:pt x="40" y="46"/>
                    </a:lnTo>
                    <a:lnTo>
                      <a:pt x="30" y="39"/>
                    </a:lnTo>
                    <a:lnTo>
                      <a:pt x="24" y="33"/>
                    </a:lnTo>
                    <a:lnTo>
                      <a:pt x="22" y="28"/>
                    </a:lnTo>
                    <a:lnTo>
                      <a:pt x="18" y="23"/>
                    </a:lnTo>
                    <a:lnTo>
                      <a:pt x="12" y="18"/>
                    </a:lnTo>
                    <a:lnTo>
                      <a:pt x="4" y="13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4459ED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6" name="Freeform 35"/>
              <p:cNvSpPr>
                <a:spLocks/>
              </p:cNvSpPr>
              <p:nvPr/>
            </p:nvSpPr>
            <p:spPr bwMode="auto">
              <a:xfrm>
                <a:off x="3548" y="3207"/>
                <a:ext cx="22" cy="32"/>
              </a:xfrm>
              <a:custGeom>
                <a:avLst/>
                <a:gdLst>
                  <a:gd name="T0" fmla="*/ 1 w 32"/>
                  <a:gd name="T1" fmla="*/ 1 h 54"/>
                  <a:gd name="T2" fmla="*/ 1 w 32"/>
                  <a:gd name="T3" fmla="*/ 1 h 54"/>
                  <a:gd name="T4" fmla="*/ 1 w 32"/>
                  <a:gd name="T5" fmla="*/ 1 h 54"/>
                  <a:gd name="T6" fmla="*/ 0 w 32"/>
                  <a:gd name="T7" fmla="*/ 1 h 54"/>
                  <a:gd name="T8" fmla="*/ 0 w 32"/>
                  <a:gd name="T9" fmla="*/ 1 h 54"/>
                  <a:gd name="T10" fmla="*/ 1 w 32"/>
                  <a:gd name="T11" fmla="*/ 1 h 54"/>
                  <a:gd name="T12" fmla="*/ 1 w 32"/>
                  <a:gd name="T13" fmla="*/ 1 h 54"/>
                  <a:gd name="T14" fmla="*/ 1 w 32"/>
                  <a:gd name="T15" fmla="*/ 1 h 54"/>
                  <a:gd name="T16" fmla="*/ 0 w 32"/>
                  <a:gd name="T17" fmla="*/ 1 h 54"/>
                  <a:gd name="T18" fmla="*/ 1 w 32"/>
                  <a:gd name="T19" fmla="*/ 1 h 54"/>
                  <a:gd name="T20" fmla="*/ 1 w 32"/>
                  <a:gd name="T21" fmla="*/ 1 h 54"/>
                  <a:gd name="T22" fmla="*/ 1 w 32"/>
                  <a:gd name="T23" fmla="*/ 1 h 54"/>
                  <a:gd name="T24" fmla="*/ 1 w 32"/>
                  <a:gd name="T25" fmla="*/ 1 h 54"/>
                  <a:gd name="T26" fmla="*/ 1 w 32"/>
                  <a:gd name="T27" fmla="*/ 1 h 54"/>
                  <a:gd name="T28" fmla="*/ 1 w 32"/>
                  <a:gd name="T29" fmla="*/ 1 h 54"/>
                  <a:gd name="T30" fmla="*/ 1 w 32"/>
                  <a:gd name="T31" fmla="*/ 1 h 54"/>
                  <a:gd name="T32" fmla="*/ 1 w 32"/>
                  <a:gd name="T33" fmla="*/ 1 h 54"/>
                  <a:gd name="T34" fmla="*/ 1 w 32"/>
                  <a:gd name="T35" fmla="*/ 1 h 54"/>
                  <a:gd name="T36" fmla="*/ 1 w 32"/>
                  <a:gd name="T37" fmla="*/ 1 h 54"/>
                  <a:gd name="T38" fmla="*/ 1 w 32"/>
                  <a:gd name="T39" fmla="*/ 0 h 54"/>
                  <a:gd name="T40" fmla="*/ 1 w 32"/>
                  <a:gd name="T41" fmla="*/ 1 h 5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2"/>
                  <a:gd name="T64" fmla="*/ 0 h 54"/>
                  <a:gd name="T65" fmla="*/ 32 w 32"/>
                  <a:gd name="T66" fmla="*/ 54 h 5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2" h="54">
                    <a:moveTo>
                      <a:pt x="6" y="2"/>
                    </a:moveTo>
                    <a:lnTo>
                      <a:pt x="4" y="3"/>
                    </a:lnTo>
                    <a:lnTo>
                      <a:pt x="2" y="5"/>
                    </a:lnTo>
                    <a:lnTo>
                      <a:pt x="0" y="10"/>
                    </a:lnTo>
                    <a:lnTo>
                      <a:pt x="0" y="19"/>
                    </a:lnTo>
                    <a:lnTo>
                      <a:pt x="2" y="28"/>
                    </a:lnTo>
                    <a:lnTo>
                      <a:pt x="4" y="35"/>
                    </a:lnTo>
                    <a:lnTo>
                      <a:pt x="2" y="42"/>
                    </a:lnTo>
                    <a:lnTo>
                      <a:pt x="0" y="47"/>
                    </a:lnTo>
                    <a:lnTo>
                      <a:pt x="2" y="52"/>
                    </a:lnTo>
                    <a:lnTo>
                      <a:pt x="8" y="54"/>
                    </a:lnTo>
                    <a:lnTo>
                      <a:pt x="14" y="52"/>
                    </a:lnTo>
                    <a:lnTo>
                      <a:pt x="22" y="45"/>
                    </a:lnTo>
                    <a:lnTo>
                      <a:pt x="26" y="35"/>
                    </a:lnTo>
                    <a:lnTo>
                      <a:pt x="30" y="26"/>
                    </a:lnTo>
                    <a:lnTo>
                      <a:pt x="32" y="19"/>
                    </a:lnTo>
                    <a:lnTo>
                      <a:pt x="30" y="14"/>
                    </a:lnTo>
                    <a:lnTo>
                      <a:pt x="26" y="7"/>
                    </a:lnTo>
                    <a:lnTo>
                      <a:pt x="20" y="2"/>
                    </a:lnTo>
                    <a:lnTo>
                      <a:pt x="14" y="0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4459ED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7" name="Freeform 36"/>
              <p:cNvSpPr>
                <a:spLocks/>
              </p:cNvSpPr>
              <p:nvPr/>
            </p:nvSpPr>
            <p:spPr bwMode="auto">
              <a:xfrm>
                <a:off x="4244" y="3672"/>
                <a:ext cx="206" cy="63"/>
              </a:xfrm>
              <a:custGeom>
                <a:avLst/>
                <a:gdLst>
                  <a:gd name="T0" fmla="*/ 1 w 296"/>
                  <a:gd name="T1" fmla="*/ 1 h 106"/>
                  <a:gd name="T2" fmla="*/ 1 w 296"/>
                  <a:gd name="T3" fmla="*/ 1 h 106"/>
                  <a:gd name="T4" fmla="*/ 1 w 296"/>
                  <a:gd name="T5" fmla="*/ 1 h 106"/>
                  <a:gd name="T6" fmla="*/ 1 w 296"/>
                  <a:gd name="T7" fmla="*/ 1 h 106"/>
                  <a:gd name="T8" fmla="*/ 1 w 296"/>
                  <a:gd name="T9" fmla="*/ 1 h 106"/>
                  <a:gd name="T10" fmla="*/ 1 w 296"/>
                  <a:gd name="T11" fmla="*/ 1 h 106"/>
                  <a:gd name="T12" fmla="*/ 1 w 296"/>
                  <a:gd name="T13" fmla="*/ 1 h 106"/>
                  <a:gd name="T14" fmla="*/ 1 w 296"/>
                  <a:gd name="T15" fmla="*/ 1 h 106"/>
                  <a:gd name="T16" fmla="*/ 1 w 296"/>
                  <a:gd name="T17" fmla="*/ 1 h 106"/>
                  <a:gd name="T18" fmla="*/ 1 w 296"/>
                  <a:gd name="T19" fmla="*/ 1 h 106"/>
                  <a:gd name="T20" fmla="*/ 1 w 296"/>
                  <a:gd name="T21" fmla="*/ 1 h 106"/>
                  <a:gd name="T22" fmla="*/ 1 w 296"/>
                  <a:gd name="T23" fmla="*/ 1 h 106"/>
                  <a:gd name="T24" fmla="*/ 1 w 296"/>
                  <a:gd name="T25" fmla="*/ 1 h 106"/>
                  <a:gd name="T26" fmla="*/ 1 w 296"/>
                  <a:gd name="T27" fmla="*/ 1 h 106"/>
                  <a:gd name="T28" fmla="*/ 1 w 296"/>
                  <a:gd name="T29" fmla="*/ 1 h 106"/>
                  <a:gd name="T30" fmla="*/ 1 w 296"/>
                  <a:gd name="T31" fmla="*/ 1 h 106"/>
                  <a:gd name="T32" fmla="*/ 1 w 296"/>
                  <a:gd name="T33" fmla="*/ 1 h 106"/>
                  <a:gd name="T34" fmla="*/ 1 w 296"/>
                  <a:gd name="T35" fmla="*/ 1 h 106"/>
                  <a:gd name="T36" fmla="*/ 1 w 296"/>
                  <a:gd name="T37" fmla="*/ 1 h 106"/>
                  <a:gd name="T38" fmla="*/ 1 w 296"/>
                  <a:gd name="T39" fmla="*/ 1 h 106"/>
                  <a:gd name="T40" fmla="*/ 1 w 296"/>
                  <a:gd name="T41" fmla="*/ 1 h 106"/>
                  <a:gd name="T42" fmla="*/ 0 w 296"/>
                  <a:gd name="T43" fmla="*/ 1 h 106"/>
                  <a:gd name="T44" fmla="*/ 1 w 296"/>
                  <a:gd name="T45" fmla="*/ 1 h 106"/>
                  <a:gd name="T46" fmla="*/ 1 w 296"/>
                  <a:gd name="T47" fmla="*/ 1 h 106"/>
                  <a:gd name="T48" fmla="*/ 1 w 296"/>
                  <a:gd name="T49" fmla="*/ 1 h 106"/>
                  <a:gd name="T50" fmla="*/ 1 w 296"/>
                  <a:gd name="T51" fmla="*/ 0 h 106"/>
                  <a:gd name="T52" fmla="*/ 1 w 296"/>
                  <a:gd name="T53" fmla="*/ 1 h 106"/>
                  <a:gd name="T54" fmla="*/ 1 w 296"/>
                  <a:gd name="T55" fmla="*/ 1 h 106"/>
                  <a:gd name="T56" fmla="*/ 1 w 296"/>
                  <a:gd name="T57" fmla="*/ 1 h 106"/>
                  <a:gd name="T58" fmla="*/ 1 w 296"/>
                  <a:gd name="T59" fmla="*/ 1 h 106"/>
                  <a:gd name="T60" fmla="*/ 1 w 296"/>
                  <a:gd name="T61" fmla="*/ 1 h 106"/>
                  <a:gd name="T62" fmla="*/ 1 w 296"/>
                  <a:gd name="T63" fmla="*/ 1 h 10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96"/>
                  <a:gd name="T97" fmla="*/ 0 h 106"/>
                  <a:gd name="T98" fmla="*/ 296 w 296"/>
                  <a:gd name="T99" fmla="*/ 106 h 10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96" h="106">
                    <a:moveTo>
                      <a:pt x="165" y="23"/>
                    </a:moveTo>
                    <a:lnTo>
                      <a:pt x="168" y="24"/>
                    </a:lnTo>
                    <a:lnTo>
                      <a:pt x="176" y="28"/>
                    </a:lnTo>
                    <a:lnTo>
                      <a:pt x="188" y="30"/>
                    </a:lnTo>
                    <a:lnTo>
                      <a:pt x="204" y="28"/>
                    </a:lnTo>
                    <a:lnTo>
                      <a:pt x="219" y="26"/>
                    </a:lnTo>
                    <a:lnTo>
                      <a:pt x="231" y="28"/>
                    </a:lnTo>
                    <a:lnTo>
                      <a:pt x="241" y="31"/>
                    </a:lnTo>
                    <a:lnTo>
                      <a:pt x="253" y="38"/>
                    </a:lnTo>
                    <a:lnTo>
                      <a:pt x="266" y="45"/>
                    </a:lnTo>
                    <a:lnTo>
                      <a:pt x="282" y="52"/>
                    </a:lnTo>
                    <a:lnTo>
                      <a:pt x="294" y="61"/>
                    </a:lnTo>
                    <a:lnTo>
                      <a:pt x="296" y="73"/>
                    </a:lnTo>
                    <a:lnTo>
                      <a:pt x="288" y="84"/>
                    </a:lnTo>
                    <a:lnTo>
                      <a:pt x="278" y="87"/>
                    </a:lnTo>
                    <a:lnTo>
                      <a:pt x="266" y="92"/>
                    </a:lnTo>
                    <a:lnTo>
                      <a:pt x="255" y="97"/>
                    </a:lnTo>
                    <a:lnTo>
                      <a:pt x="249" y="101"/>
                    </a:lnTo>
                    <a:lnTo>
                      <a:pt x="243" y="103"/>
                    </a:lnTo>
                    <a:lnTo>
                      <a:pt x="237" y="104"/>
                    </a:lnTo>
                    <a:lnTo>
                      <a:pt x="229" y="104"/>
                    </a:lnTo>
                    <a:lnTo>
                      <a:pt x="221" y="104"/>
                    </a:lnTo>
                    <a:lnTo>
                      <a:pt x="213" y="103"/>
                    </a:lnTo>
                    <a:lnTo>
                      <a:pt x="206" y="103"/>
                    </a:lnTo>
                    <a:lnTo>
                      <a:pt x="196" y="103"/>
                    </a:lnTo>
                    <a:lnTo>
                      <a:pt x="180" y="103"/>
                    </a:lnTo>
                    <a:lnTo>
                      <a:pt x="170" y="103"/>
                    </a:lnTo>
                    <a:lnTo>
                      <a:pt x="161" y="103"/>
                    </a:lnTo>
                    <a:lnTo>
                      <a:pt x="147" y="104"/>
                    </a:lnTo>
                    <a:lnTo>
                      <a:pt x="137" y="106"/>
                    </a:lnTo>
                    <a:lnTo>
                      <a:pt x="127" y="106"/>
                    </a:lnTo>
                    <a:lnTo>
                      <a:pt x="116" y="106"/>
                    </a:lnTo>
                    <a:lnTo>
                      <a:pt x="106" y="104"/>
                    </a:lnTo>
                    <a:lnTo>
                      <a:pt x="96" y="103"/>
                    </a:lnTo>
                    <a:lnTo>
                      <a:pt x="86" y="101"/>
                    </a:lnTo>
                    <a:lnTo>
                      <a:pt x="76" y="99"/>
                    </a:lnTo>
                    <a:lnTo>
                      <a:pt x="69" y="96"/>
                    </a:lnTo>
                    <a:lnTo>
                      <a:pt x="55" y="85"/>
                    </a:lnTo>
                    <a:lnTo>
                      <a:pt x="41" y="73"/>
                    </a:lnTo>
                    <a:lnTo>
                      <a:pt x="30" y="63"/>
                    </a:lnTo>
                    <a:lnTo>
                      <a:pt x="18" y="61"/>
                    </a:lnTo>
                    <a:lnTo>
                      <a:pt x="8" y="59"/>
                    </a:lnTo>
                    <a:lnTo>
                      <a:pt x="2" y="56"/>
                    </a:lnTo>
                    <a:lnTo>
                      <a:pt x="0" y="49"/>
                    </a:lnTo>
                    <a:lnTo>
                      <a:pt x="6" y="40"/>
                    </a:lnTo>
                    <a:lnTo>
                      <a:pt x="16" y="35"/>
                    </a:lnTo>
                    <a:lnTo>
                      <a:pt x="20" y="30"/>
                    </a:lnTo>
                    <a:lnTo>
                      <a:pt x="20" y="26"/>
                    </a:lnTo>
                    <a:lnTo>
                      <a:pt x="18" y="21"/>
                    </a:lnTo>
                    <a:lnTo>
                      <a:pt x="16" y="14"/>
                    </a:lnTo>
                    <a:lnTo>
                      <a:pt x="18" y="5"/>
                    </a:lnTo>
                    <a:lnTo>
                      <a:pt x="22" y="0"/>
                    </a:lnTo>
                    <a:lnTo>
                      <a:pt x="30" y="2"/>
                    </a:lnTo>
                    <a:lnTo>
                      <a:pt x="37" y="7"/>
                    </a:lnTo>
                    <a:lnTo>
                      <a:pt x="45" y="10"/>
                    </a:lnTo>
                    <a:lnTo>
                      <a:pt x="51" y="12"/>
                    </a:lnTo>
                    <a:lnTo>
                      <a:pt x="59" y="10"/>
                    </a:lnTo>
                    <a:lnTo>
                      <a:pt x="65" y="10"/>
                    </a:lnTo>
                    <a:lnTo>
                      <a:pt x="76" y="10"/>
                    </a:lnTo>
                    <a:lnTo>
                      <a:pt x="90" y="10"/>
                    </a:lnTo>
                    <a:lnTo>
                      <a:pt x="106" y="10"/>
                    </a:lnTo>
                    <a:lnTo>
                      <a:pt x="121" y="12"/>
                    </a:lnTo>
                    <a:lnTo>
                      <a:pt x="139" y="16"/>
                    </a:lnTo>
                    <a:lnTo>
                      <a:pt x="153" y="19"/>
                    </a:lnTo>
                    <a:lnTo>
                      <a:pt x="165" y="23"/>
                    </a:lnTo>
                    <a:close/>
                  </a:path>
                </a:pathLst>
              </a:custGeom>
              <a:solidFill>
                <a:srgbClr val="4459ED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8" name="Freeform 37"/>
              <p:cNvSpPr>
                <a:spLocks/>
              </p:cNvSpPr>
              <p:nvPr/>
            </p:nvSpPr>
            <p:spPr bwMode="auto">
              <a:xfrm>
                <a:off x="4148" y="3663"/>
                <a:ext cx="88" cy="39"/>
              </a:xfrm>
              <a:custGeom>
                <a:avLst/>
                <a:gdLst>
                  <a:gd name="T0" fmla="*/ 1 w 127"/>
                  <a:gd name="T1" fmla="*/ 1 h 64"/>
                  <a:gd name="T2" fmla="*/ 1 w 127"/>
                  <a:gd name="T3" fmla="*/ 1 h 64"/>
                  <a:gd name="T4" fmla="*/ 1 w 127"/>
                  <a:gd name="T5" fmla="*/ 1 h 64"/>
                  <a:gd name="T6" fmla="*/ 1 w 127"/>
                  <a:gd name="T7" fmla="*/ 1 h 64"/>
                  <a:gd name="T8" fmla="*/ 1 w 127"/>
                  <a:gd name="T9" fmla="*/ 1 h 64"/>
                  <a:gd name="T10" fmla="*/ 1 w 127"/>
                  <a:gd name="T11" fmla="*/ 1 h 64"/>
                  <a:gd name="T12" fmla="*/ 1 w 127"/>
                  <a:gd name="T13" fmla="*/ 1 h 64"/>
                  <a:gd name="T14" fmla="*/ 1 w 127"/>
                  <a:gd name="T15" fmla="*/ 1 h 64"/>
                  <a:gd name="T16" fmla="*/ 1 w 127"/>
                  <a:gd name="T17" fmla="*/ 1 h 64"/>
                  <a:gd name="T18" fmla="*/ 1 w 127"/>
                  <a:gd name="T19" fmla="*/ 1 h 64"/>
                  <a:gd name="T20" fmla="*/ 1 w 127"/>
                  <a:gd name="T21" fmla="*/ 1 h 64"/>
                  <a:gd name="T22" fmla="*/ 1 w 127"/>
                  <a:gd name="T23" fmla="*/ 0 h 64"/>
                  <a:gd name="T24" fmla="*/ 1 w 127"/>
                  <a:gd name="T25" fmla="*/ 1 h 64"/>
                  <a:gd name="T26" fmla="*/ 0 w 127"/>
                  <a:gd name="T27" fmla="*/ 1 h 64"/>
                  <a:gd name="T28" fmla="*/ 1 w 127"/>
                  <a:gd name="T29" fmla="*/ 1 h 64"/>
                  <a:gd name="T30" fmla="*/ 1 w 127"/>
                  <a:gd name="T31" fmla="*/ 1 h 64"/>
                  <a:gd name="T32" fmla="*/ 1 w 127"/>
                  <a:gd name="T33" fmla="*/ 1 h 64"/>
                  <a:gd name="T34" fmla="*/ 1 w 127"/>
                  <a:gd name="T35" fmla="*/ 1 h 64"/>
                  <a:gd name="T36" fmla="*/ 1 w 127"/>
                  <a:gd name="T37" fmla="*/ 1 h 64"/>
                  <a:gd name="T38" fmla="*/ 1 w 127"/>
                  <a:gd name="T39" fmla="*/ 1 h 64"/>
                  <a:gd name="T40" fmla="*/ 1 w 127"/>
                  <a:gd name="T41" fmla="*/ 1 h 64"/>
                  <a:gd name="T42" fmla="*/ 1 w 127"/>
                  <a:gd name="T43" fmla="*/ 1 h 64"/>
                  <a:gd name="T44" fmla="*/ 1 w 127"/>
                  <a:gd name="T45" fmla="*/ 1 h 64"/>
                  <a:gd name="T46" fmla="*/ 1 w 127"/>
                  <a:gd name="T47" fmla="*/ 1 h 64"/>
                  <a:gd name="T48" fmla="*/ 1 w 127"/>
                  <a:gd name="T49" fmla="*/ 1 h 64"/>
                  <a:gd name="T50" fmla="*/ 1 w 127"/>
                  <a:gd name="T51" fmla="*/ 1 h 64"/>
                  <a:gd name="T52" fmla="*/ 1 w 127"/>
                  <a:gd name="T53" fmla="*/ 1 h 64"/>
                  <a:gd name="T54" fmla="*/ 1 w 127"/>
                  <a:gd name="T55" fmla="*/ 1 h 64"/>
                  <a:gd name="T56" fmla="*/ 1 w 127"/>
                  <a:gd name="T57" fmla="*/ 1 h 6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27"/>
                  <a:gd name="T88" fmla="*/ 0 h 64"/>
                  <a:gd name="T89" fmla="*/ 127 w 127"/>
                  <a:gd name="T90" fmla="*/ 64 h 64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27" h="64">
                    <a:moveTo>
                      <a:pt x="127" y="64"/>
                    </a:moveTo>
                    <a:lnTo>
                      <a:pt x="127" y="63"/>
                    </a:lnTo>
                    <a:lnTo>
                      <a:pt x="125" y="56"/>
                    </a:lnTo>
                    <a:lnTo>
                      <a:pt x="118" y="47"/>
                    </a:lnTo>
                    <a:lnTo>
                      <a:pt x="102" y="35"/>
                    </a:lnTo>
                    <a:lnTo>
                      <a:pt x="82" y="24"/>
                    </a:lnTo>
                    <a:lnTo>
                      <a:pt x="73" y="19"/>
                    </a:lnTo>
                    <a:lnTo>
                      <a:pt x="63" y="14"/>
                    </a:lnTo>
                    <a:lnTo>
                      <a:pt x="55" y="11"/>
                    </a:lnTo>
                    <a:lnTo>
                      <a:pt x="43" y="5"/>
                    </a:lnTo>
                    <a:lnTo>
                      <a:pt x="32" y="2"/>
                    </a:lnTo>
                    <a:lnTo>
                      <a:pt x="20" y="0"/>
                    </a:lnTo>
                    <a:lnTo>
                      <a:pt x="6" y="2"/>
                    </a:lnTo>
                    <a:lnTo>
                      <a:pt x="0" y="9"/>
                    </a:lnTo>
                    <a:lnTo>
                      <a:pt x="4" y="17"/>
                    </a:lnTo>
                    <a:lnTo>
                      <a:pt x="14" y="24"/>
                    </a:lnTo>
                    <a:lnTo>
                      <a:pt x="26" y="28"/>
                    </a:lnTo>
                    <a:lnTo>
                      <a:pt x="35" y="28"/>
                    </a:lnTo>
                    <a:lnTo>
                      <a:pt x="43" y="30"/>
                    </a:lnTo>
                    <a:lnTo>
                      <a:pt x="49" y="33"/>
                    </a:lnTo>
                    <a:lnTo>
                      <a:pt x="57" y="40"/>
                    </a:lnTo>
                    <a:lnTo>
                      <a:pt x="65" y="44"/>
                    </a:lnTo>
                    <a:lnTo>
                      <a:pt x="75" y="44"/>
                    </a:lnTo>
                    <a:lnTo>
                      <a:pt x="82" y="44"/>
                    </a:lnTo>
                    <a:lnTo>
                      <a:pt x="90" y="49"/>
                    </a:lnTo>
                    <a:lnTo>
                      <a:pt x="102" y="58"/>
                    </a:lnTo>
                    <a:lnTo>
                      <a:pt x="114" y="61"/>
                    </a:lnTo>
                    <a:lnTo>
                      <a:pt x="124" y="64"/>
                    </a:lnTo>
                    <a:lnTo>
                      <a:pt x="127" y="64"/>
                    </a:lnTo>
                    <a:close/>
                  </a:path>
                </a:pathLst>
              </a:custGeom>
              <a:solidFill>
                <a:srgbClr val="4459ED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9" name="Freeform 38"/>
              <p:cNvSpPr>
                <a:spLocks/>
              </p:cNvSpPr>
              <p:nvPr/>
            </p:nvSpPr>
            <p:spPr bwMode="auto">
              <a:xfrm>
                <a:off x="4091" y="3810"/>
                <a:ext cx="82" cy="39"/>
              </a:xfrm>
              <a:custGeom>
                <a:avLst/>
                <a:gdLst>
                  <a:gd name="T0" fmla="*/ 1 w 119"/>
                  <a:gd name="T1" fmla="*/ 1 h 64"/>
                  <a:gd name="T2" fmla="*/ 1 w 119"/>
                  <a:gd name="T3" fmla="*/ 1 h 64"/>
                  <a:gd name="T4" fmla="*/ 1 w 119"/>
                  <a:gd name="T5" fmla="*/ 1 h 64"/>
                  <a:gd name="T6" fmla="*/ 1 w 119"/>
                  <a:gd name="T7" fmla="*/ 1 h 64"/>
                  <a:gd name="T8" fmla="*/ 1 w 119"/>
                  <a:gd name="T9" fmla="*/ 1 h 64"/>
                  <a:gd name="T10" fmla="*/ 1 w 119"/>
                  <a:gd name="T11" fmla="*/ 1 h 64"/>
                  <a:gd name="T12" fmla="*/ 1 w 119"/>
                  <a:gd name="T13" fmla="*/ 1 h 64"/>
                  <a:gd name="T14" fmla="*/ 1 w 119"/>
                  <a:gd name="T15" fmla="*/ 0 h 64"/>
                  <a:gd name="T16" fmla="*/ 1 w 119"/>
                  <a:gd name="T17" fmla="*/ 1 h 64"/>
                  <a:gd name="T18" fmla="*/ 1 w 119"/>
                  <a:gd name="T19" fmla="*/ 1 h 64"/>
                  <a:gd name="T20" fmla="*/ 1 w 119"/>
                  <a:gd name="T21" fmla="*/ 1 h 64"/>
                  <a:gd name="T22" fmla="*/ 1 w 119"/>
                  <a:gd name="T23" fmla="*/ 1 h 64"/>
                  <a:gd name="T24" fmla="*/ 1 w 119"/>
                  <a:gd name="T25" fmla="*/ 1 h 64"/>
                  <a:gd name="T26" fmla="*/ 1 w 119"/>
                  <a:gd name="T27" fmla="*/ 1 h 64"/>
                  <a:gd name="T28" fmla="*/ 1 w 119"/>
                  <a:gd name="T29" fmla="*/ 1 h 64"/>
                  <a:gd name="T30" fmla="*/ 0 w 119"/>
                  <a:gd name="T31" fmla="*/ 1 h 64"/>
                  <a:gd name="T32" fmla="*/ 1 w 119"/>
                  <a:gd name="T33" fmla="*/ 1 h 64"/>
                  <a:gd name="T34" fmla="*/ 1 w 119"/>
                  <a:gd name="T35" fmla="*/ 1 h 64"/>
                  <a:gd name="T36" fmla="*/ 1 w 119"/>
                  <a:gd name="T37" fmla="*/ 1 h 64"/>
                  <a:gd name="T38" fmla="*/ 1 w 119"/>
                  <a:gd name="T39" fmla="*/ 1 h 64"/>
                  <a:gd name="T40" fmla="*/ 1 w 119"/>
                  <a:gd name="T41" fmla="*/ 1 h 64"/>
                  <a:gd name="T42" fmla="*/ 1 w 119"/>
                  <a:gd name="T43" fmla="*/ 1 h 64"/>
                  <a:gd name="T44" fmla="*/ 1 w 119"/>
                  <a:gd name="T45" fmla="*/ 1 h 64"/>
                  <a:gd name="T46" fmla="*/ 1 w 119"/>
                  <a:gd name="T47" fmla="*/ 1 h 64"/>
                  <a:gd name="T48" fmla="*/ 1 w 119"/>
                  <a:gd name="T49" fmla="*/ 1 h 64"/>
                  <a:gd name="T50" fmla="*/ 1 w 119"/>
                  <a:gd name="T51" fmla="*/ 1 h 64"/>
                  <a:gd name="T52" fmla="*/ 1 w 119"/>
                  <a:gd name="T53" fmla="*/ 1 h 64"/>
                  <a:gd name="T54" fmla="*/ 1 w 119"/>
                  <a:gd name="T55" fmla="*/ 1 h 64"/>
                  <a:gd name="T56" fmla="*/ 1 w 119"/>
                  <a:gd name="T57" fmla="*/ 1 h 64"/>
                  <a:gd name="T58" fmla="*/ 1 w 119"/>
                  <a:gd name="T59" fmla="*/ 1 h 64"/>
                  <a:gd name="T60" fmla="*/ 1 w 119"/>
                  <a:gd name="T61" fmla="*/ 1 h 64"/>
                  <a:gd name="T62" fmla="*/ 1 w 119"/>
                  <a:gd name="T63" fmla="*/ 1 h 64"/>
                  <a:gd name="T64" fmla="*/ 1 w 119"/>
                  <a:gd name="T65" fmla="*/ 1 h 6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19"/>
                  <a:gd name="T100" fmla="*/ 0 h 64"/>
                  <a:gd name="T101" fmla="*/ 119 w 119"/>
                  <a:gd name="T102" fmla="*/ 64 h 6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19" h="64">
                    <a:moveTo>
                      <a:pt x="119" y="8"/>
                    </a:moveTo>
                    <a:lnTo>
                      <a:pt x="117" y="10"/>
                    </a:lnTo>
                    <a:lnTo>
                      <a:pt x="112" y="12"/>
                    </a:lnTo>
                    <a:lnTo>
                      <a:pt x="104" y="13"/>
                    </a:lnTo>
                    <a:lnTo>
                      <a:pt x="94" y="12"/>
                    </a:lnTo>
                    <a:lnTo>
                      <a:pt x="84" y="6"/>
                    </a:lnTo>
                    <a:lnTo>
                      <a:pt x="72" y="1"/>
                    </a:lnTo>
                    <a:lnTo>
                      <a:pt x="61" y="0"/>
                    </a:lnTo>
                    <a:lnTo>
                      <a:pt x="51" y="1"/>
                    </a:lnTo>
                    <a:lnTo>
                      <a:pt x="43" y="6"/>
                    </a:lnTo>
                    <a:lnTo>
                      <a:pt x="33" y="10"/>
                    </a:lnTo>
                    <a:lnTo>
                      <a:pt x="25" y="13"/>
                    </a:lnTo>
                    <a:lnTo>
                      <a:pt x="18" y="17"/>
                    </a:lnTo>
                    <a:lnTo>
                      <a:pt x="10" y="19"/>
                    </a:lnTo>
                    <a:lnTo>
                      <a:pt x="2" y="22"/>
                    </a:lnTo>
                    <a:lnTo>
                      <a:pt x="0" y="27"/>
                    </a:lnTo>
                    <a:lnTo>
                      <a:pt x="4" y="31"/>
                    </a:lnTo>
                    <a:lnTo>
                      <a:pt x="10" y="36"/>
                    </a:lnTo>
                    <a:lnTo>
                      <a:pt x="12" y="43"/>
                    </a:lnTo>
                    <a:lnTo>
                      <a:pt x="10" y="50"/>
                    </a:lnTo>
                    <a:lnTo>
                      <a:pt x="8" y="55"/>
                    </a:lnTo>
                    <a:lnTo>
                      <a:pt x="10" y="60"/>
                    </a:lnTo>
                    <a:lnTo>
                      <a:pt x="18" y="64"/>
                    </a:lnTo>
                    <a:lnTo>
                      <a:pt x="29" y="64"/>
                    </a:lnTo>
                    <a:lnTo>
                      <a:pt x="41" y="60"/>
                    </a:lnTo>
                    <a:lnTo>
                      <a:pt x="55" y="59"/>
                    </a:lnTo>
                    <a:lnTo>
                      <a:pt x="67" y="59"/>
                    </a:lnTo>
                    <a:lnTo>
                      <a:pt x="78" y="59"/>
                    </a:lnTo>
                    <a:lnTo>
                      <a:pt x="88" y="55"/>
                    </a:lnTo>
                    <a:lnTo>
                      <a:pt x="100" y="48"/>
                    </a:lnTo>
                    <a:lnTo>
                      <a:pt x="110" y="38"/>
                    </a:lnTo>
                    <a:lnTo>
                      <a:pt x="117" y="24"/>
                    </a:lnTo>
                    <a:lnTo>
                      <a:pt x="119" y="8"/>
                    </a:lnTo>
                    <a:close/>
                  </a:path>
                </a:pathLst>
              </a:custGeom>
              <a:solidFill>
                <a:srgbClr val="4459ED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50" name="Freeform 39"/>
              <p:cNvSpPr>
                <a:spLocks/>
              </p:cNvSpPr>
              <p:nvPr/>
            </p:nvSpPr>
            <p:spPr bwMode="auto">
              <a:xfrm>
                <a:off x="4240" y="3747"/>
                <a:ext cx="321" cy="53"/>
              </a:xfrm>
              <a:custGeom>
                <a:avLst/>
                <a:gdLst>
                  <a:gd name="T0" fmla="*/ 1 w 462"/>
                  <a:gd name="T1" fmla="*/ 1 h 89"/>
                  <a:gd name="T2" fmla="*/ 1 w 462"/>
                  <a:gd name="T3" fmla="*/ 1 h 89"/>
                  <a:gd name="T4" fmla="*/ 1 w 462"/>
                  <a:gd name="T5" fmla="*/ 1 h 89"/>
                  <a:gd name="T6" fmla="*/ 1 w 462"/>
                  <a:gd name="T7" fmla="*/ 1 h 89"/>
                  <a:gd name="T8" fmla="*/ 1 w 462"/>
                  <a:gd name="T9" fmla="*/ 1 h 89"/>
                  <a:gd name="T10" fmla="*/ 1 w 462"/>
                  <a:gd name="T11" fmla="*/ 1 h 89"/>
                  <a:gd name="T12" fmla="*/ 1 w 462"/>
                  <a:gd name="T13" fmla="*/ 1 h 89"/>
                  <a:gd name="T14" fmla="*/ 1 w 462"/>
                  <a:gd name="T15" fmla="*/ 1 h 89"/>
                  <a:gd name="T16" fmla="*/ 1 w 462"/>
                  <a:gd name="T17" fmla="*/ 1 h 89"/>
                  <a:gd name="T18" fmla="*/ 1 w 462"/>
                  <a:gd name="T19" fmla="*/ 1 h 89"/>
                  <a:gd name="T20" fmla="*/ 1 w 462"/>
                  <a:gd name="T21" fmla="*/ 1 h 89"/>
                  <a:gd name="T22" fmla="*/ 1 w 462"/>
                  <a:gd name="T23" fmla="*/ 1 h 89"/>
                  <a:gd name="T24" fmla="*/ 1 w 462"/>
                  <a:gd name="T25" fmla="*/ 1 h 89"/>
                  <a:gd name="T26" fmla="*/ 1 w 462"/>
                  <a:gd name="T27" fmla="*/ 1 h 89"/>
                  <a:gd name="T28" fmla="*/ 1 w 462"/>
                  <a:gd name="T29" fmla="*/ 1 h 89"/>
                  <a:gd name="T30" fmla="*/ 1 w 462"/>
                  <a:gd name="T31" fmla="*/ 1 h 89"/>
                  <a:gd name="T32" fmla="*/ 1 w 462"/>
                  <a:gd name="T33" fmla="*/ 1 h 89"/>
                  <a:gd name="T34" fmla="*/ 1 w 462"/>
                  <a:gd name="T35" fmla="*/ 1 h 89"/>
                  <a:gd name="T36" fmla="*/ 1 w 462"/>
                  <a:gd name="T37" fmla="*/ 1 h 89"/>
                  <a:gd name="T38" fmla="*/ 1 w 462"/>
                  <a:gd name="T39" fmla="*/ 1 h 89"/>
                  <a:gd name="T40" fmla="*/ 1 w 462"/>
                  <a:gd name="T41" fmla="*/ 1 h 89"/>
                  <a:gd name="T42" fmla="*/ 1 w 462"/>
                  <a:gd name="T43" fmla="*/ 1 h 89"/>
                  <a:gd name="T44" fmla="*/ 1 w 462"/>
                  <a:gd name="T45" fmla="*/ 1 h 89"/>
                  <a:gd name="T46" fmla="*/ 1 w 462"/>
                  <a:gd name="T47" fmla="*/ 1 h 89"/>
                  <a:gd name="T48" fmla="*/ 1 w 462"/>
                  <a:gd name="T49" fmla="*/ 1 h 89"/>
                  <a:gd name="T50" fmla="*/ 1 w 462"/>
                  <a:gd name="T51" fmla="*/ 1 h 89"/>
                  <a:gd name="T52" fmla="*/ 1 w 462"/>
                  <a:gd name="T53" fmla="*/ 1 h 89"/>
                  <a:gd name="T54" fmla="*/ 1 w 462"/>
                  <a:gd name="T55" fmla="*/ 1 h 89"/>
                  <a:gd name="T56" fmla="*/ 1 w 462"/>
                  <a:gd name="T57" fmla="*/ 1 h 89"/>
                  <a:gd name="T58" fmla="*/ 1 w 462"/>
                  <a:gd name="T59" fmla="*/ 1 h 89"/>
                  <a:gd name="T60" fmla="*/ 1 w 462"/>
                  <a:gd name="T61" fmla="*/ 1 h 89"/>
                  <a:gd name="T62" fmla="*/ 1 w 462"/>
                  <a:gd name="T63" fmla="*/ 1 h 89"/>
                  <a:gd name="T64" fmla="*/ 1 w 462"/>
                  <a:gd name="T65" fmla="*/ 1 h 89"/>
                  <a:gd name="T66" fmla="*/ 1 w 462"/>
                  <a:gd name="T67" fmla="*/ 1 h 89"/>
                  <a:gd name="T68" fmla="*/ 1 w 462"/>
                  <a:gd name="T69" fmla="*/ 1 h 89"/>
                  <a:gd name="T70" fmla="*/ 1 w 462"/>
                  <a:gd name="T71" fmla="*/ 1 h 89"/>
                  <a:gd name="T72" fmla="*/ 1 w 462"/>
                  <a:gd name="T73" fmla="*/ 1 h 89"/>
                  <a:gd name="T74" fmla="*/ 1 w 462"/>
                  <a:gd name="T75" fmla="*/ 1 h 89"/>
                  <a:gd name="T76" fmla="*/ 1 w 462"/>
                  <a:gd name="T77" fmla="*/ 1 h 89"/>
                  <a:gd name="T78" fmla="*/ 1 w 462"/>
                  <a:gd name="T79" fmla="*/ 1 h 89"/>
                  <a:gd name="T80" fmla="*/ 1 w 462"/>
                  <a:gd name="T81" fmla="*/ 1 h 89"/>
                  <a:gd name="T82" fmla="*/ 1 w 462"/>
                  <a:gd name="T83" fmla="*/ 1 h 89"/>
                  <a:gd name="T84" fmla="*/ 1 w 462"/>
                  <a:gd name="T85" fmla="*/ 1 h 89"/>
                  <a:gd name="T86" fmla="*/ 1 w 462"/>
                  <a:gd name="T87" fmla="*/ 1 h 89"/>
                  <a:gd name="T88" fmla="*/ 1 w 462"/>
                  <a:gd name="T89" fmla="*/ 1 h 89"/>
                  <a:gd name="T90" fmla="*/ 1 w 462"/>
                  <a:gd name="T91" fmla="*/ 0 h 89"/>
                  <a:gd name="T92" fmla="*/ 1 w 462"/>
                  <a:gd name="T93" fmla="*/ 1 h 89"/>
                  <a:gd name="T94" fmla="*/ 1 w 462"/>
                  <a:gd name="T95" fmla="*/ 1 h 89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462"/>
                  <a:gd name="T145" fmla="*/ 0 h 89"/>
                  <a:gd name="T146" fmla="*/ 462 w 462"/>
                  <a:gd name="T147" fmla="*/ 89 h 89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462" h="89">
                    <a:moveTo>
                      <a:pt x="88" y="33"/>
                    </a:moveTo>
                    <a:lnTo>
                      <a:pt x="86" y="33"/>
                    </a:lnTo>
                    <a:lnTo>
                      <a:pt x="82" y="32"/>
                    </a:lnTo>
                    <a:lnTo>
                      <a:pt x="77" y="28"/>
                    </a:lnTo>
                    <a:lnTo>
                      <a:pt x="69" y="25"/>
                    </a:lnTo>
                    <a:lnTo>
                      <a:pt x="63" y="23"/>
                    </a:lnTo>
                    <a:lnTo>
                      <a:pt x="57" y="21"/>
                    </a:lnTo>
                    <a:lnTo>
                      <a:pt x="49" y="21"/>
                    </a:lnTo>
                    <a:lnTo>
                      <a:pt x="39" y="19"/>
                    </a:lnTo>
                    <a:lnTo>
                      <a:pt x="32" y="19"/>
                    </a:lnTo>
                    <a:lnTo>
                      <a:pt x="24" y="21"/>
                    </a:lnTo>
                    <a:lnTo>
                      <a:pt x="16" y="23"/>
                    </a:lnTo>
                    <a:lnTo>
                      <a:pt x="10" y="25"/>
                    </a:lnTo>
                    <a:lnTo>
                      <a:pt x="2" y="30"/>
                    </a:lnTo>
                    <a:lnTo>
                      <a:pt x="0" y="37"/>
                    </a:lnTo>
                    <a:lnTo>
                      <a:pt x="4" y="44"/>
                    </a:lnTo>
                    <a:lnTo>
                      <a:pt x="18" y="47"/>
                    </a:lnTo>
                    <a:lnTo>
                      <a:pt x="32" y="49"/>
                    </a:lnTo>
                    <a:lnTo>
                      <a:pt x="39" y="53"/>
                    </a:lnTo>
                    <a:lnTo>
                      <a:pt x="45" y="56"/>
                    </a:lnTo>
                    <a:lnTo>
                      <a:pt x="57" y="61"/>
                    </a:lnTo>
                    <a:lnTo>
                      <a:pt x="65" y="63"/>
                    </a:lnTo>
                    <a:lnTo>
                      <a:pt x="71" y="65"/>
                    </a:lnTo>
                    <a:lnTo>
                      <a:pt x="79" y="66"/>
                    </a:lnTo>
                    <a:lnTo>
                      <a:pt x="86" y="66"/>
                    </a:lnTo>
                    <a:lnTo>
                      <a:pt x="94" y="68"/>
                    </a:lnTo>
                    <a:lnTo>
                      <a:pt x="104" y="68"/>
                    </a:lnTo>
                    <a:lnTo>
                      <a:pt x="114" y="70"/>
                    </a:lnTo>
                    <a:lnTo>
                      <a:pt x="124" y="72"/>
                    </a:lnTo>
                    <a:lnTo>
                      <a:pt x="135" y="73"/>
                    </a:lnTo>
                    <a:lnTo>
                      <a:pt x="147" y="77"/>
                    </a:lnTo>
                    <a:lnTo>
                      <a:pt x="159" y="79"/>
                    </a:lnTo>
                    <a:lnTo>
                      <a:pt x="169" y="82"/>
                    </a:lnTo>
                    <a:lnTo>
                      <a:pt x="180" y="84"/>
                    </a:lnTo>
                    <a:lnTo>
                      <a:pt x="194" y="86"/>
                    </a:lnTo>
                    <a:lnTo>
                      <a:pt x="206" y="86"/>
                    </a:lnTo>
                    <a:lnTo>
                      <a:pt x="219" y="84"/>
                    </a:lnTo>
                    <a:lnTo>
                      <a:pt x="233" y="82"/>
                    </a:lnTo>
                    <a:lnTo>
                      <a:pt x="247" y="82"/>
                    </a:lnTo>
                    <a:lnTo>
                      <a:pt x="263" y="82"/>
                    </a:lnTo>
                    <a:lnTo>
                      <a:pt x="278" y="84"/>
                    </a:lnTo>
                    <a:lnTo>
                      <a:pt x="294" y="84"/>
                    </a:lnTo>
                    <a:lnTo>
                      <a:pt x="308" y="86"/>
                    </a:lnTo>
                    <a:lnTo>
                      <a:pt x="321" y="87"/>
                    </a:lnTo>
                    <a:lnTo>
                      <a:pt x="335" y="89"/>
                    </a:lnTo>
                    <a:lnTo>
                      <a:pt x="347" y="89"/>
                    </a:lnTo>
                    <a:lnTo>
                      <a:pt x="360" y="89"/>
                    </a:lnTo>
                    <a:lnTo>
                      <a:pt x="372" y="89"/>
                    </a:lnTo>
                    <a:lnTo>
                      <a:pt x="384" y="87"/>
                    </a:lnTo>
                    <a:lnTo>
                      <a:pt x="396" y="87"/>
                    </a:lnTo>
                    <a:lnTo>
                      <a:pt x="407" y="86"/>
                    </a:lnTo>
                    <a:lnTo>
                      <a:pt x="417" y="86"/>
                    </a:lnTo>
                    <a:lnTo>
                      <a:pt x="427" y="86"/>
                    </a:lnTo>
                    <a:lnTo>
                      <a:pt x="446" y="84"/>
                    </a:lnTo>
                    <a:lnTo>
                      <a:pt x="460" y="79"/>
                    </a:lnTo>
                    <a:lnTo>
                      <a:pt x="462" y="73"/>
                    </a:lnTo>
                    <a:lnTo>
                      <a:pt x="446" y="72"/>
                    </a:lnTo>
                    <a:lnTo>
                      <a:pt x="433" y="72"/>
                    </a:lnTo>
                    <a:lnTo>
                      <a:pt x="419" y="70"/>
                    </a:lnTo>
                    <a:lnTo>
                      <a:pt x="403" y="70"/>
                    </a:lnTo>
                    <a:lnTo>
                      <a:pt x="390" y="68"/>
                    </a:lnTo>
                    <a:lnTo>
                      <a:pt x="374" y="66"/>
                    </a:lnTo>
                    <a:lnTo>
                      <a:pt x="356" y="65"/>
                    </a:lnTo>
                    <a:lnTo>
                      <a:pt x="341" y="63"/>
                    </a:lnTo>
                    <a:lnTo>
                      <a:pt x="325" y="61"/>
                    </a:lnTo>
                    <a:lnTo>
                      <a:pt x="309" y="60"/>
                    </a:lnTo>
                    <a:lnTo>
                      <a:pt x="296" y="58"/>
                    </a:lnTo>
                    <a:lnTo>
                      <a:pt x="284" y="56"/>
                    </a:lnTo>
                    <a:lnTo>
                      <a:pt x="274" y="56"/>
                    </a:lnTo>
                    <a:lnTo>
                      <a:pt x="264" y="54"/>
                    </a:lnTo>
                    <a:lnTo>
                      <a:pt x="257" y="54"/>
                    </a:lnTo>
                    <a:lnTo>
                      <a:pt x="249" y="54"/>
                    </a:lnTo>
                    <a:lnTo>
                      <a:pt x="241" y="54"/>
                    </a:lnTo>
                    <a:lnTo>
                      <a:pt x="233" y="54"/>
                    </a:lnTo>
                    <a:lnTo>
                      <a:pt x="225" y="54"/>
                    </a:lnTo>
                    <a:lnTo>
                      <a:pt x="216" y="54"/>
                    </a:lnTo>
                    <a:lnTo>
                      <a:pt x="206" y="54"/>
                    </a:lnTo>
                    <a:lnTo>
                      <a:pt x="198" y="54"/>
                    </a:lnTo>
                    <a:lnTo>
                      <a:pt x="190" y="54"/>
                    </a:lnTo>
                    <a:lnTo>
                      <a:pt x="184" y="53"/>
                    </a:lnTo>
                    <a:lnTo>
                      <a:pt x="180" y="51"/>
                    </a:lnTo>
                    <a:lnTo>
                      <a:pt x="176" y="46"/>
                    </a:lnTo>
                    <a:lnTo>
                      <a:pt x="174" y="37"/>
                    </a:lnTo>
                    <a:lnTo>
                      <a:pt x="172" y="28"/>
                    </a:lnTo>
                    <a:lnTo>
                      <a:pt x="161" y="19"/>
                    </a:lnTo>
                    <a:lnTo>
                      <a:pt x="147" y="14"/>
                    </a:lnTo>
                    <a:lnTo>
                      <a:pt x="137" y="11"/>
                    </a:lnTo>
                    <a:lnTo>
                      <a:pt x="129" y="9"/>
                    </a:lnTo>
                    <a:lnTo>
                      <a:pt x="118" y="9"/>
                    </a:lnTo>
                    <a:lnTo>
                      <a:pt x="104" y="7"/>
                    </a:lnTo>
                    <a:lnTo>
                      <a:pt x="90" y="2"/>
                    </a:lnTo>
                    <a:lnTo>
                      <a:pt x="81" y="0"/>
                    </a:lnTo>
                    <a:lnTo>
                      <a:pt x="81" y="4"/>
                    </a:lnTo>
                    <a:lnTo>
                      <a:pt x="86" y="14"/>
                    </a:lnTo>
                    <a:lnTo>
                      <a:pt x="90" y="23"/>
                    </a:lnTo>
                    <a:lnTo>
                      <a:pt x="92" y="30"/>
                    </a:lnTo>
                    <a:lnTo>
                      <a:pt x="88" y="33"/>
                    </a:lnTo>
                    <a:close/>
                  </a:path>
                </a:pathLst>
              </a:custGeom>
              <a:solidFill>
                <a:srgbClr val="4459ED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51" name="Freeform 40"/>
              <p:cNvSpPr>
                <a:spLocks/>
              </p:cNvSpPr>
              <p:nvPr/>
            </p:nvSpPr>
            <p:spPr bwMode="auto">
              <a:xfrm>
                <a:off x="4343" y="3857"/>
                <a:ext cx="229" cy="38"/>
              </a:xfrm>
              <a:custGeom>
                <a:avLst/>
                <a:gdLst>
                  <a:gd name="T0" fmla="*/ 1 w 331"/>
                  <a:gd name="T1" fmla="*/ 1 h 64"/>
                  <a:gd name="T2" fmla="*/ 1 w 331"/>
                  <a:gd name="T3" fmla="*/ 1 h 64"/>
                  <a:gd name="T4" fmla="*/ 1 w 331"/>
                  <a:gd name="T5" fmla="*/ 1 h 64"/>
                  <a:gd name="T6" fmla="*/ 1 w 331"/>
                  <a:gd name="T7" fmla="*/ 1 h 64"/>
                  <a:gd name="T8" fmla="*/ 1 w 331"/>
                  <a:gd name="T9" fmla="*/ 1 h 64"/>
                  <a:gd name="T10" fmla="*/ 1 w 331"/>
                  <a:gd name="T11" fmla="*/ 1 h 64"/>
                  <a:gd name="T12" fmla="*/ 1 w 331"/>
                  <a:gd name="T13" fmla="*/ 1 h 64"/>
                  <a:gd name="T14" fmla="*/ 1 w 331"/>
                  <a:gd name="T15" fmla="*/ 1 h 64"/>
                  <a:gd name="T16" fmla="*/ 1 w 331"/>
                  <a:gd name="T17" fmla="*/ 1 h 64"/>
                  <a:gd name="T18" fmla="*/ 1 w 331"/>
                  <a:gd name="T19" fmla="*/ 1 h 64"/>
                  <a:gd name="T20" fmla="*/ 1 w 331"/>
                  <a:gd name="T21" fmla="*/ 1 h 64"/>
                  <a:gd name="T22" fmla="*/ 1 w 331"/>
                  <a:gd name="T23" fmla="*/ 1 h 64"/>
                  <a:gd name="T24" fmla="*/ 1 w 331"/>
                  <a:gd name="T25" fmla="*/ 1 h 64"/>
                  <a:gd name="T26" fmla="*/ 1 w 331"/>
                  <a:gd name="T27" fmla="*/ 1 h 64"/>
                  <a:gd name="T28" fmla="*/ 1 w 331"/>
                  <a:gd name="T29" fmla="*/ 1 h 64"/>
                  <a:gd name="T30" fmla="*/ 1 w 331"/>
                  <a:gd name="T31" fmla="*/ 1 h 64"/>
                  <a:gd name="T32" fmla="*/ 1 w 331"/>
                  <a:gd name="T33" fmla="*/ 1 h 64"/>
                  <a:gd name="T34" fmla="*/ 1 w 331"/>
                  <a:gd name="T35" fmla="*/ 1 h 64"/>
                  <a:gd name="T36" fmla="*/ 1 w 331"/>
                  <a:gd name="T37" fmla="*/ 1 h 64"/>
                  <a:gd name="T38" fmla="*/ 1 w 331"/>
                  <a:gd name="T39" fmla="*/ 1 h 64"/>
                  <a:gd name="T40" fmla="*/ 1 w 331"/>
                  <a:gd name="T41" fmla="*/ 1 h 64"/>
                  <a:gd name="T42" fmla="*/ 1 w 331"/>
                  <a:gd name="T43" fmla="*/ 1 h 64"/>
                  <a:gd name="T44" fmla="*/ 1 w 331"/>
                  <a:gd name="T45" fmla="*/ 1 h 64"/>
                  <a:gd name="T46" fmla="*/ 1 w 331"/>
                  <a:gd name="T47" fmla="*/ 1 h 64"/>
                  <a:gd name="T48" fmla="*/ 1 w 331"/>
                  <a:gd name="T49" fmla="*/ 1 h 64"/>
                  <a:gd name="T50" fmla="*/ 1 w 331"/>
                  <a:gd name="T51" fmla="*/ 1 h 64"/>
                  <a:gd name="T52" fmla="*/ 1 w 331"/>
                  <a:gd name="T53" fmla="*/ 1 h 64"/>
                  <a:gd name="T54" fmla="*/ 1 w 331"/>
                  <a:gd name="T55" fmla="*/ 0 h 64"/>
                  <a:gd name="T56" fmla="*/ 1 w 331"/>
                  <a:gd name="T57" fmla="*/ 1 h 64"/>
                  <a:gd name="T58" fmla="*/ 1 w 331"/>
                  <a:gd name="T59" fmla="*/ 1 h 64"/>
                  <a:gd name="T60" fmla="*/ 1 w 331"/>
                  <a:gd name="T61" fmla="*/ 1 h 64"/>
                  <a:gd name="T62" fmla="*/ 1 w 331"/>
                  <a:gd name="T63" fmla="*/ 1 h 64"/>
                  <a:gd name="T64" fmla="*/ 1 w 331"/>
                  <a:gd name="T65" fmla="*/ 1 h 64"/>
                  <a:gd name="T66" fmla="*/ 1 w 331"/>
                  <a:gd name="T67" fmla="*/ 1 h 64"/>
                  <a:gd name="T68" fmla="*/ 1 w 331"/>
                  <a:gd name="T69" fmla="*/ 1 h 64"/>
                  <a:gd name="T70" fmla="*/ 1 w 331"/>
                  <a:gd name="T71" fmla="*/ 1 h 64"/>
                  <a:gd name="T72" fmla="*/ 1 w 331"/>
                  <a:gd name="T73" fmla="*/ 1 h 64"/>
                  <a:gd name="T74" fmla="*/ 1 w 331"/>
                  <a:gd name="T75" fmla="*/ 1 h 64"/>
                  <a:gd name="T76" fmla="*/ 1 w 331"/>
                  <a:gd name="T77" fmla="*/ 1 h 64"/>
                  <a:gd name="T78" fmla="*/ 1 w 331"/>
                  <a:gd name="T79" fmla="*/ 1 h 6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331"/>
                  <a:gd name="T121" fmla="*/ 0 h 64"/>
                  <a:gd name="T122" fmla="*/ 331 w 331"/>
                  <a:gd name="T123" fmla="*/ 64 h 64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331" h="64">
                    <a:moveTo>
                      <a:pt x="288" y="17"/>
                    </a:moveTo>
                    <a:lnTo>
                      <a:pt x="290" y="17"/>
                    </a:lnTo>
                    <a:lnTo>
                      <a:pt x="297" y="21"/>
                    </a:lnTo>
                    <a:lnTo>
                      <a:pt x="305" y="24"/>
                    </a:lnTo>
                    <a:lnTo>
                      <a:pt x="313" y="29"/>
                    </a:lnTo>
                    <a:lnTo>
                      <a:pt x="323" y="40"/>
                    </a:lnTo>
                    <a:lnTo>
                      <a:pt x="331" y="50"/>
                    </a:lnTo>
                    <a:lnTo>
                      <a:pt x="331" y="57"/>
                    </a:lnTo>
                    <a:lnTo>
                      <a:pt x="317" y="59"/>
                    </a:lnTo>
                    <a:lnTo>
                      <a:pt x="307" y="57"/>
                    </a:lnTo>
                    <a:lnTo>
                      <a:pt x="297" y="56"/>
                    </a:lnTo>
                    <a:lnTo>
                      <a:pt x="290" y="56"/>
                    </a:lnTo>
                    <a:lnTo>
                      <a:pt x="284" y="54"/>
                    </a:lnTo>
                    <a:lnTo>
                      <a:pt x="278" y="54"/>
                    </a:lnTo>
                    <a:lnTo>
                      <a:pt x="272" y="54"/>
                    </a:lnTo>
                    <a:lnTo>
                      <a:pt x="266" y="52"/>
                    </a:lnTo>
                    <a:lnTo>
                      <a:pt x="258" y="52"/>
                    </a:lnTo>
                    <a:lnTo>
                      <a:pt x="251" y="50"/>
                    </a:lnTo>
                    <a:lnTo>
                      <a:pt x="243" y="50"/>
                    </a:lnTo>
                    <a:lnTo>
                      <a:pt x="235" y="49"/>
                    </a:lnTo>
                    <a:lnTo>
                      <a:pt x="227" y="45"/>
                    </a:lnTo>
                    <a:lnTo>
                      <a:pt x="219" y="45"/>
                    </a:lnTo>
                    <a:lnTo>
                      <a:pt x="211" y="43"/>
                    </a:lnTo>
                    <a:lnTo>
                      <a:pt x="206" y="43"/>
                    </a:lnTo>
                    <a:lnTo>
                      <a:pt x="200" y="45"/>
                    </a:lnTo>
                    <a:lnTo>
                      <a:pt x="194" y="47"/>
                    </a:lnTo>
                    <a:lnTo>
                      <a:pt x="188" y="50"/>
                    </a:lnTo>
                    <a:lnTo>
                      <a:pt x="182" y="56"/>
                    </a:lnTo>
                    <a:lnTo>
                      <a:pt x="174" y="59"/>
                    </a:lnTo>
                    <a:lnTo>
                      <a:pt x="166" y="61"/>
                    </a:lnTo>
                    <a:lnTo>
                      <a:pt x="157" y="64"/>
                    </a:lnTo>
                    <a:lnTo>
                      <a:pt x="145" y="64"/>
                    </a:lnTo>
                    <a:lnTo>
                      <a:pt x="133" y="63"/>
                    </a:lnTo>
                    <a:lnTo>
                      <a:pt x="119" y="61"/>
                    </a:lnTo>
                    <a:lnTo>
                      <a:pt x="110" y="59"/>
                    </a:lnTo>
                    <a:lnTo>
                      <a:pt x="100" y="59"/>
                    </a:lnTo>
                    <a:lnTo>
                      <a:pt x="90" y="61"/>
                    </a:lnTo>
                    <a:lnTo>
                      <a:pt x="80" y="61"/>
                    </a:lnTo>
                    <a:lnTo>
                      <a:pt x="71" y="61"/>
                    </a:lnTo>
                    <a:lnTo>
                      <a:pt x="61" y="61"/>
                    </a:lnTo>
                    <a:lnTo>
                      <a:pt x="49" y="57"/>
                    </a:lnTo>
                    <a:lnTo>
                      <a:pt x="37" y="54"/>
                    </a:lnTo>
                    <a:lnTo>
                      <a:pt x="25" y="50"/>
                    </a:lnTo>
                    <a:lnTo>
                      <a:pt x="16" y="47"/>
                    </a:lnTo>
                    <a:lnTo>
                      <a:pt x="8" y="43"/>
                    </a:lnTo>
                    <a:lnTo>
                      <a:pt x="4" y="42"/>
                    </a:lnTo>
                    <a:lnTo>
                      <a:pt x="0" y="40"/>
                    </a:lnTo>
                    <a:lnTo>
                      <a:pt x="2" y="38"/>
                    </a:lnTo>
                    <a:lnTo>
                      <a:pt x="6" y="36"/>
                    </a:lnTo>
                    <a:lnTo>
                      <a:pt x="16" y="33"/>
                    </a:lnTo>
                    <a:lnTo>
                      <a:pt x="24" y="28"/>
                    </a:lnTo>
                    <a:lnTo>
                      <a:pt x="25" y="24"/>
                    </a:lnTo>
                    <a:lnTo>
                      <a:pt x="20" y="21"/>
                    </a:lnTo>
                    <a:lnTo>
                      <a:pt x="12" y="16"/>
                    </a:lnTo>
                    <a:lnTo>
                      <a:pt x="12" y="7"/>
                    </a:lnTo>
                    <a:lnTo>
                      <a:pt x="18" y="0"/>
                    </a:lnTo>
                    <a:lnTo>
                      <a:pt x="29" y="0"/>
                    </a:lnTo>
                    <a:lnTo>
                      <a:pt x="43" y="3"/>
                    </a:lnTo>
                    <a:lnTo>
                      <a:pt x="55" y="7"/>
                    </a:lnTo>
                    <a:lnTo>
                      <a:pt x="65" y="9"/>
                    </a:lnTo>
                    <a:lnTo>
                      <a:pt x="74" y="10"/>
                    </a:lnTo>
                    <a:lnTo>
                      <a:pt x="86" y="14"/>
                    </a:lnTo>
                    <a:lnTo>
                      <a:pt x="100" y="19"/>
                    </a:lnTo>
                    <a:lnTo>
                      <a:pt x="114" y="24"/>
                    </a:lnTo>
                    <a:lnTo>
                      <a:pt x="125" y="28"/>
                    </a:lnTo>
                    <a:lnTo>
                      <a:pt x="135" y="28"/>
                    </a:lnTo>
                    <a:lnTo>
                      <a:pt x="145" y="24"/>
                    </a:lnTo>
                    <a:lnTo>
                      <a:pt x="155" y="17"/>
                    </a:lnTo>
                    <a:lnTo>
                      <a:pt x="164" y="10"/>
                    </a:lnTo>
                    <a:lnTo>
                      <a:pt x="170" y="5"/>
                    </a:lnTo>
                    <a:lnTo>
                      <a:pt x="178" y="5"/>
                    </a:lnTo>
                    <a:lnTo>
                      <a:pt x="184" y="7"/>
                    </a:lnTo>
                    <a:lnTo>
                      <a:pt x="192" y="10"/>
                    </a:lnTo>
                    <a:lnTo>
                      <a:pt x="204" y="10"/>
                    </a:lnTo>
                    <a:lnTo>
                      <a:pt x="219" y="9"/>
                    </a:lnTo>
                    <a:lnTo>
                      <a:pt x="235" y="5"/>
                    </a:lnTo>
                    <a:lnTo>
                      <a:pt x="247" y="7"/>
                    </a:lnTo>
                    <a:lnTo>
                      <a:pt x="258" y="12"/>
                    </a:lnTo>
                    <a:lnTo>
                      <a:pt x="272" y="16"/>
                    </a:lnTo>
                    <a:lnTo>
                      <a:pt x="284" y="17"/>
                    </a:lnTo>
                    <a:lnTo>
                      <a:pt x="288" y="17"/>
                    </a:lnTo>
                    <a:close/>
                  </a:path>
                </a:pathLst>
              </a:custGeom>
              <a:solidFill>
                <a:srgbClr val="4459ED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52" name="Freeform 41"/>
              <p:cNvSpPr>
                <a:spLocks/>
              </p:cNvSpPr>
              <p:nvPr/>
            </p:nvSpPr>
            <p:spPr bwMode="auto">
              <a:xfrm>
                <a:off x="4407" y="3949"/>
                <a:ext cx="61" cy="24"/>
              </a:xfrm>
              <a:custGeom>
                <a:avLst/>
                <a:gdLst>
                  <a:gd name="T0" fmla="*/ 1 w 88"/>
                  <a:gd name="T1" fmla="*/ 1 h 42"/>
                  <a:gd name="T2" fmla="*/ 1 w 88"/>
                  <a:gd name="T3" fmla="*/ 1 h 42"/>
                  <a:gd name="T4" fmla="*/ 1 w 88"/>
                  <a:gd name="T5" fmla="*/ 1 h 42"/>
                  <a:gd name="T6" fmla="*/ 1 w 88"/>
                  <a:gd name="T7" fmla="*/ 1 h 42"/>
                  <a:gd name="T8" fmla="*/ 1 w 88"/>
                  <a:gd name="T9" fmla="*/ 1 h 42"/>
                  <a:gd name="T10" fmla="*/ 1 w 88"/>
                  <a:gd name="T11" fmla="*/ 1 h 42"/>
                  <a:gd name="T12" fmla="*/ 1 w 88"/>
                  <a:gd name="T13" fmla="*/ 1 h 42"/>
                  <a:gd name="T14" fmla="*/ 1 w 88"/>
                  <a:gd name="T15" fmla="*/ 1 h 42"/>
                  <a:gd name="T16" fmla="*/ 1 w 88"/>
                  <a:gd name="T17" fmla="*/ 1 h 42"/>
                  <a:gd name="T18" fmla="*/ 1 w 88"/>
                  <a:gd name="T19" fmla="*/ 1 h 42"/>
                  <a:gd name="T20" fmla="*/ 1 w 88"/>
                  <a:gd name="T21" fmla="*/ 1 h 42"/>
                  <a:gd name="T22" fmla="*/ 1 w 88"/>
                  <a:gd name="T23" fmla="*/ 1 h 42"/>
                  <a:gd name="T24" fmla="*/ 1 w 88"/>
                  <a:gd name="T25" fmla="*/ 1 h 42"/>
                  <a:gd name="T26" fmla="*/ 1 w 88"/>
                  <a:gd name="T27" fmla="*/ 1 h 42"/>
                  <a:gd name="T28" fmla="*/ 1 w 88"/>
                  <a:gd name="T29" fmla="*/ 1 h 42"/>
                  <a:gd name="T30" fmla="*/ 0 w 88"/>
                  <a:gd name="T31" fmla="*/ 1 h 42"/>
                  <a:gd name="T32" fmla="*/ 1 w 88"/>
                  <a:gd name="T33" fmla="*/ 0 h 42"/>
                  <a:gd name="T34" fmla="*/ 1 w 88"/>
                  <a:gd name="T35" fmla="*/ 1 h 42"/>
                  <a:gd name="T36" fmla="*/ 1 w 88"/>
                  <a:gd name="T37" fmla="*/ 1 h 42"/>
                  <a:gd name="T38" fmla="*/ 1 w 88"/>
                  <a:gd name="T39" fmla="*/ 1 h 42"/>
                  <a:gd name="T40" fmla="*/ 1 w 88"/>
                  <a:gd name="T41" fmla="*/ 1 h 4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8"/>
                  <a:gd name="T64" fmla="*/ 0 h 42"/>
                  <a:gd name="T65" fmla="*/ 88 w 88"/>
                  <a:gd name="T66" fmla="*/ 42 h 42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8" h="42">
                    <a:moveTo>
                      <a:pt x="47" y="7"/>
                    </a:moveTo>
                    <a:lnTo>
                      <a:pt x="53" y="5"/>
                    </a:lnTo>
                    <a:lnTo>
                      <a:pt x="65" y="5"/>
                    </a:lnTo>
                    <a:lnTo>
                      <a:pt x="78" y="7"/>
                    </a:lnTo>
                    <a:lnTo>
                      <a:pt x="86" y="12"/>
                    </a:lnTo>
                    <a:lnTo>
                      <a:pt x="88" y="23"/>
                    </a:lnTo>
                    <a:lnTo>
                      <a:pt x="84" y="31"/>
                    </a:lnTo>
                    <a:lnTo>
                      <a:pt x="74" y="38"/>
                    </a:lnTo>
                    <a:lnTo>
                      <a:pt x="57" y="42"/>
                    </a:lnTo>
                    <a:lnTo>
                      <a:pt x="39" y="42"/>
                    </a:lnTo>
                    <a:lnTo>
                      <a:pt x="31" y="40"/>
                    </a:lnTo>
                    <a:lnTo>
                      <a:pt x="25" y="37"/>
                    </a:lnTo>
                    <a:lnTo>
                      <a:pt x="20" y="30"/>
                    </a:lnTo>
                    <a:lnTo>
                      <a:pt x="10" y="21"/>
                    </a:lnTo>
                    <a:lnTo>
                      <a:pt x="2" y="11"/>
                    </a:lnTo>
                    <a:lnTo>
                      <a:pt x="0" y="4"/>
                    </a:lnTo>
                    <a:lnTo>
                      <a:pt x="8" y="0"/>
                    </a:lnTo>
                    <a:lnTo>
                      <a:pt x="20" y="4"/>
                    </a:lnTo>
                    <a:lnTo>
                      <a:pt x="27" y="9"/>
                    </a:lnTo>
                    <a:lnTo>
                      <a:pt x="37" y="11"/>
                    </a:lnTo>
                    <a:lnTo>
                      <a:pt x="47" y="7"/>
                    </a:lnTo>
                    <a:close/>
                  </a:path>
                </a:pathLst>
              </a:custGeom>
              <a:solidFill>
                <a:srgbClr val="4459ED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53" name="Freeform 42"/>
              <p:cNvSpPr>
                <a:spLocks/>
              </p:cNvSpPr>
              <p:nvPr/>
            </p:nvSpPr>
            <p:spPr bwMode="auto">
              <a:xfrm>
                <a:off x="4504" y="3835"/>
                <a:ext cx="657" cy="272"/>
              </a:xfrm>
              <a:custGeom>
                <a:avLst/>
                <a:gdLst>
                  <a:gd name="T0" fmla="*/ 1 w 945"/>
                  <a:gd name="T1" fmla="*/ 1 h 455"/>
                  <a:gd name="T2" fmla="*/ 1 w 945"/>
                  <a:gd name="T3" fmla="*/ 1 h 455"/>
                  <a:gd name="T4" fmla="*/ 1 w 945"/>
                  <a:gd name="T5" fmla="*/ 1 h 455"/>
                  <a:gd name="T6" fmla="*/ 1 w 945"/>
                  <a:gd name="T7" fmla="*/ 1 h 455"/>
                  <a:gd name="T8" fmla="*/ 1 w 945"/>
                  <a:gd name="T9" fmla="*/ 1 h 455"/>
                  <a:gd name="T10" fmla="*/ 1 w 945"/>
                  <a:gd name="T11" fmla="*/ 1 h 455"/>
                  <a:gd name="T12" fmla="*/ 1 w 945"/>
                  <a:gd name="T13" fmla="*/ 1 h 455"/>
                  <a:gd name="T14" fmla="*/ 1 w 945"/>
                  <a:gd name="T15" fmla="*/ 1 h 455"/>
                  <a:gd name="T16" fmla="*/ 1 w 945"/>
                  <a:gd name="T17" fmla="*/ 1 h 455"/>
                  <a:gd name="T18" fmla="*/ 1 w 945"/>
                  <a:gd name="T19" fmla="*/ 1 h 455"/>
                  <a:gd name="T20" fmla="*/ 1 w 945"/>
                  <a:gd name="T21" fmla="*/ 1 h 455"/>
                  <a:gd name="T22" fmla="*/ 1 w 945"/>
                  <a:gd name="T23" fmla="*/ 1 h 455"/>
                  <a:gd name="T24" fmla="*/ 1 w 945"/>
                  <a:gd name="T25" fmla="*/ 1 h 455"/>
                  <a:gd name="T26" fmla="*/ 1 w 945"/>
                  <a:gd name="T27" fmla="*/ 1 h 455"/>
                  <a:gd name="T28" fmla="*/ 1 w 945"/>
                  <a:gd name="T29" fmla="*/ 1 h 455"/>
                  <a:gd name="T30" fmla="*/ 1 w 945"/>
                  <a:gd name="T31" fmla="*/ 1 h 455"/>
                  <a:gd name="T32" fmla="*/ 1 w 945"/>
                  <a:gd name="T33" fmla="*/ 1 h 455"/>
                  <a:gd name="T34" fmla="*/ 1 w 945"/>
                  <a:gd name="T35" fmla="*/ 1 h 455"/>
                  <a:gd name="T36" fmla="*/ 1 w 945"/>
                  <a:gd name="T37" fmla="*/ 1 h 455"/>
                  <a:gd name="T38" fmla="*/ 1 w 945"/>
                  <a:gd name="T39" fmla="*/ 1 h 455"/>
                  <a:gd name="T40" fmla="*/ 1 w 945"/>
                  <a:gd name="T41" fmla="*/ 1 h 455"/>
                  <a:gd name="T42" fmla="*/ 1 w 945"/>
                  <a:gd name="T43" fmla="*/ 1 h 455"/>
                  <a:gd name="T44" fmla="*/ 1 w 945"/>
                  <a:gd name="T45" fmla="*/ 1 h 455"/>
                  <a:gd name="T46" fmla="*/ 1 w 945"/>
                  <a:gd name="T47" fmla="*/ 1 h 455"/>
                  <a:gd name="T48" fmla="*/ 1 w 945"/>
                  <a:gd name="T49" fmla="*/ 1 h 455"/>
                  <a:gd name="T50" fmla="*/ 1 w 945"/>
                  <a:gd name="T51" fmla="*/ 1 h 455"/>
                  <a:gd name="T52" fmla="*/ 1 w 945"/>
                  <a:gd name="T53" fmla="*/ 1 h 455"/>
                  <a:gd name="T54" fmla="*/ 1 w 945"/>
                  <a:gd name="T55" fmla="*/ 1 h 455"/>
                  <a:gd name="T56" fmla="*/ 1 w 945"/>
                  <a:gd name="T57" fmla="*/ 1 h 455"/>
                  <a:gd name="T58" fmla="*/ 1 w 945"/>
                  <a:gd name="T59" fmla="*/ 1 h 455"/>
                  <a:gd name="T60" fmla="*/ 1 w 945"/>
                  <a:gd name="T61" fmla="*/ 1 h 455"/>
                  <a:gd name="T62" fmla="*/ 1 w 945"/>
                  <a:gd name="T63" fmla="*/ 1 h 455"/>
                  <a:gd name="T64" fmla="*/ 1 w 945"/>
                  <a:gd name="T65" fmla="*/ 1 h 455"/>
                  <a:gd name="T66" fmla="*/ 1 w 945"/>
                  <a:gd name="T67" fmla="*/ 1 h 455"/>
                  <a:gd name="T68" fmla="*/ 1 w 945"/>
                  <a:gd name="T69" fmla="*/ 1 h 455"/>
                  <a:gd name="T70" fmla="*/ 1 w 945"/>
                  <a:gd name="T71" fmla="*/ 1 h 455"/>
                  <a:gd name="T72" fmla="*/ 1 w 945"/>
                  <a:gd name="T73" fmla="*/ 1 h 455"/>
                  <a:gd name="T74" fmla="*/ 1 w 945"/>
                  <a:gd name="T75" fmla="*/ 1 h 455"/>
                  <a:gd name="T76" fmla="*/ 1 w 945"/>
                  <a:gd name="T77" fmla="*/ 1 h 455"/>
                  <a:gd name="T78" fmla="*/ 1 w 945"/>
                  <a:gd name="T79" fmla="*/ 1 h 455"/>
                  <a:gd name="T80" fmla="*/ 1 w 945"/>
                  <a:gd name="T81" fmla="*/ 1 h 455"/>
                  <a:gd name="T82" fmla="*/ 1 w 945"/>
                  <a:gd name="T83" fmla="*/ 1 h 455"/>
                  <a:gd name="T84" fmla="*/ 1 w 945"/>
                  <a:gd name="T85" fmla="*/ 1 h 455"/>
                  <a:gd name="T86" fmla="*/ 1 w 945"/>
                  <a:gd name="T87" fmla="*/ 1 h 455"/>
                  <a:gd name="T88" fmla="*/ 1 w 945"/>
                  <a:gd name="T89" fmla="*/ 1 h 455"/>
                  <a:gd name="T90" fmla="*/ 1 w 945"/>
                  <a:gd name="T91" fmla="*/ 1 h 455"/>
                  <a:gd name="T92" fmla="*/ 1 w 945"/>
                  <a:gd name="T93" fmla="*/ 1 h 455"/>
                  <a:gd name="T94" fmla="*/ 1 w 945"/>
                  <a:gd name="T95" fmla="*/ 1 h 455"/>
                  <a:gd name="T96" fmla="*/ 1 w 945"/>
                  <a:gd name="T97" fmla="*/ 1 h 455"/>
                  <a:gd name="T98" fmla="*/ 1 w 945"/>
                  <a:gd name="T99" fmla="*/ 1 h 455"/>
                  <a:gd name="T100" fmla="*/ 1 w 945"/>
                  <a:gd name="T101" fmla="*/ 1 h 455"/>
                  <a:gd name="T102" fmla="*/ 1 w 945"/>
                  <a:gd name="T103" fmla="*/ 1 h 455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45"/>
                  <a:gd name="T157" fmla="*/ 0 h 455"/>
                  <a:gd name="T158" fmla="*/ 945 w 945"/>
                  <a:gd name="T159" fmla="*/ 455 h 455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45" h="455">
                    <a:moveTo>
                      <a:pt x="70" y="2"/>
                    </a:moveTo>
                    <a:lnTo>
                      <a:pt x="66" y="2"/>
                    </a:lnTo>
                    <a:lnTo>
                      <a:pt x="57" y="4"/>
                    </a:lnTo>
                    <a:lnTo>
                      <a:pt x="45" y="6"/>
                    </a:lnTo>
                    <a:lnTo>
                      <a:pt x="33" y="6"/>
                    </a:lnTo>
                    <a:lnTo>
                      <a:pt x="23" y="2"/>
                    </a:lnTo>
                    <a:lnTo>
                      <a:pt x="12" y="0"/>
                    </a:lnTo>
                    <a:lnTo>
                      <a:pt x="4" y="2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21"/>
                    </a:lnTo>
                    <a:lnTo>
                      <a:pt x="19" y="30"/>
                    </a:lnTo>
                    <a:lnTo>
                      <a:pt x="39" y="35"/>
                    </a:lnTo>
                    <a:lnTo>
                      <a:pt x="51" y="37"/>
                    </a:lnTo>
                    <a:lnTo>
                      <a:pt x="63" y="39"/>
                    </a:lnTo>
                    <a:lnTo>
                      <a:pt x="72" y="39"/>
                    </a:lnTo>
                    <a:lnTo>
                      <a:pt x="82" y="39"/>
                    </a:lnTo>
                    <a:lnTo>
                      <a:pt x="90" y="40"/>
                    </a:lnTo>
                    <a:lnTo>
                      <a:pt x="100" y="42"/>
                    </a:lnTo>
                    <a:lnTo>
                      <a:pt x="108" y="44"/>
                    </a:lnTo>
                    <a:lnTo>
                      <a:pt x="117" y="47"/>
                    </a:lnTo>
                    <a:lnTo>
                      <a:pt x="127" y="51"/>
                    </a:lnTo>
                    <a:lnTo>
                      <a:pt x="137" y="56"/>
                    </a:lnTo>
                    <a:lnTo>
                      <a:pt x="149" y="61"/>
                    </a:lnTo>
                    <a:lnTo>
                      <a:pt x="160" y="66"/>
                    </a:lnTo>
                    <a:lnTo>
                      <a:pt x="172" y="72"/>
                    </a:lnTo>
                    <a:lnTo>
                      <a:pt x="180" y="77"/>
                    </a:lnTo>
                    <a:lnTo>
                      <a:pt x="188" y="80"/>
                    </a:lnTo>
                    <a:lnTo>
                      <a:pt x="194" y="84"/>
                    </a:lnTo>
                    <a:lnTo>
                      <a:pt x="203" y="89"/>
                    </a:lnTo>
                    <a:lnTo>
                      <a:pt x="213" y="91"/>
                    </a:lnTo>
                    <a:lnTo>
                      <a:pt x="223" y="94"/>
                    </a:lnTo>
                    <a:lnTo>
                      <a:pt x="237" y="94"/>
                    </a:lnTo>
                    <a:lnTo>
                      <a:pt x="248" y="98"/>
                    </a:lnTo>
                    <a:lnTo>
                      <a:pt x="256" y="105"/>
                    </a:lnTo>
                    <a:lnTo>
                      <a:pt x="264" y="113"/>
                    </a:lnTo>
                    <a:lnTo>
                      <a:pt x="276" y="120"/>
                    </a:lnTo>
                    <a:lnTo>
                      <a:pt x="286" y="124"/>
                    </a:lnTo>
                    <a:lnTo>
                      <a:pt x="295" y="127"/>
                    </a:lnTo>
                    <a:lnTo>
                      <a:pt x="309" y="133"/>
                    </a:lnTo>
                    <a:lnTo>
                      <a:pt x="321" y="136"/>
                    </a:lnTo>
                    <a:lnTo>
                      <a:pt x="335" y="140"/>
                    </a:lnTo>
                    <a:lnTo>
                      <a:pt x="344" y="141"/>
                    </a:lnTo>
                    <a:lnTo>
                      <a:pt x="352" y="145"/>
                    </a:lnTo>
                    <a:lnTo>
                      <a:pt x="358" y="147"/>
                    </a:lnTo>
                    <a:lnTo>
                      <a:pt x="362" y="148"/>
                    </a:lnTo>
                    <a:lnTo>
                      <a:pt x="368" y="152"/>
                    </a:lnTo>
                    <a:lnTo>
                      <a:pt x="376" y="155"/>
                    </a:lnTo>
                    <a:lnTo>
                      <a:pt x="383" y="159"/>
                    </a:lnTo>
                    <a:lnTo>
                      <a:pt x="393" y="164"/>
                    </a:lnTo>
                    <a:lnTo>
                      <a:pt x="403" y="167"/>
                    </a:lnTo>
                    <a:lnTo>
                      <a:pt x="411" y="173"/>
                    </a:lnTo>
                    <a:lnTo>
                      <a:pt x="421" y="176"/>
                    </a:lnTo>
                    <a:lnTo>
                      <a:pt x="434" y="180"/>
                    </a:lnTo>
                    <a:lnTo>
                      <a:pt x="444" y="180"/>
                    </a:lnTo>
                    <a:lnTo>
                      <a:pt x="456" y="178"/>
                    </a:lnTo>
                    <a:lnTo>
                      <a:pt x="473" y="176"/>
                    </a:lnTo>
                    <a:lnTo>
                      <a:pt x="483" y="176"/>
                    </a:lnTo>
                    <a:lnTo>
                      <a:pt x="493" y="176"/>
                    </a:lnTo>
                    <a:lnTo>
                      <a:pt x="501" y="176"/>
                    </a:lnTo>
                    <a:lnTo>
                      <a:pt x="509" y="176"/>
                    </a:lnTo>
                    <a:lnTo>
                      <a:pt x="515" y="176"/>
                    </a:lnTo>
                    <a:lnTo>
                      <a:pt x="522" y="178"/>
                    </a:lnTo>
                    <a:lnTo>
                      <a:pt x="528" y="181"/>
                    </a:lnTo>
                    <a:lnTo>
                      <a:pt x="536" y="185"/>
                    </a:lnTo>
                    <a:lnTo>
                      <a:pt x="544" y="194"/>
                    </a:lnTo>
                    <a:lnTo>
                      <a:pt x="546" y="201"/>
                    </a:lnTo>
                    <a:lnTo>
                      <a:pt x="552" y="211"/>
                    </a:lnTo>
                    <a:lnTo>
                      <a:pt x="573" y="228"/>
                    </a:lnTo>
                    <a:lnTo>
                      <a:pt x="589" y="237"/>
                    </a:lnTo>
                    <a:lnTo>
                      <a:pt x="601" y="246"/>
                    </a:lnTo>
                    <a:lnTo>
                      <a:pt x="610" y="253"/>
                    </a:lnTo>
                    <a:lnTo>
                      <a:pt x="618" y="258"/>
                    </a:lnTo>
                    <a:lnTo>
                      <a:pt x="626" y="261"/>
                    </a:lnTo>
                    <a:lnTo>
                      <a:pt x="630" y="263"/>
                    </a:lnTo>
                    <a:lnTo>
                      <a:pt x="632" y="263"/>
                    </a:lnTo>
                    <a:lnTo>
                      <a:pt x="634" y="260"/>
                    </a:lnTo>
                    <a:lnTo>
                      <a:pt x="636" y="254"/>
                    </a:lnTo>
                    <a:lnTo>
                      <a:pt x="638" y="253"/>
                    </a:lnTo>
                    <a:lnTo>
                      <a:pt x="640" y="256"/>
                    </a:lnTo>
                    <a:lnTo>
                      <a:pt x="646" y="267"/>
                    </a:lnTo>
                    <a:lnTo>
                      <a:pt x="654" y="281"/>
                    </a:lnTo>
                    <a:lnTo>
                      <a:pt x="661" y="289"/>
                    </a:lnTo>
                    <a:lnTo>
                      <a:pt x="673" y="296"/>
                    </a:lnTo>
                    <a:lnTo>
                      <a:pt x="689" y="300"/>
                    </a:lnTo>
                    <a:lnTo>
                      <a:pt x="699" y="301"/>
                    </a:lnTo>
                    <a:lnTo>
                      <a:pt x="710" y="301"/>
                    </a:lnTo>
                    <a:lnTo>
                      <a:pt x="722" y="305"/>
                    </a:lnTo>
                    <a:lnTo>
                      <a:pt x="736" y="308"/>
                    </a:lnTo>
                    <a:lnTo>
                      <a:pt x="745" y="312"/>
                    </a:lnTo>
                    <a:lnTo>
                      <a:pt x="753" y="319"/>
                    </a:lnTo>
                    <a:lnTo>
                      <a:pt x="757" y="326"/>
                    </a:lnTo>
                    <a:lnTo>
                      <a:pt x="757" y="335"/>
                    </a:lnTo>
                    <a:lnTo>
                      <a:pt x="755" y="348"/>
                    </a:lnTo>
                    <a:lnTo>
                      <a:pt x="761" y="355"/>
                    </a:lnTo>
                    <a:lnTo>
                      <a:pt x="775" y="361"/>
                    </a:lnTo>
                    <a:lnTo>
                      <a:pt x="794" y="369"/>
                    </a:lnTo>
                    <a:lnTo>
                      <a:pt x="806" y="375"/>
                    </a:lnTo>
                    <a:lnTo>
                      <a:pt x="816" y="382"/>
                    </a:lnTo>
                    <a:lnTo>
                      <a:pt x="826" y="389"/>
                    </a:lnTo>
                    <a:lnTo>
                      <a:pt x="836" y="395"/>
                    </a:lnTo>
                    <a:lnTo>
                      <a:pt x="845" y="401"/>
                    </a:lnTo>
                    <a:lnTo>
                      <a:pt x="853" y="408"/>
                    </a:lnTo>
                    <a:lnTo>
                      <a:pt x="859" y="413"/>
                    </a:lnTo>
                    <a:lnTo>
                      <a:pt x="865" y="416"/>
                    </a:lnTo>
                    <a:lnTo>
                      <a:pt x="875" y="420"/>
                    </a:lnTo>
                    <a:lnTo>
                      <a:pt x="884" y="422"/>
                    </a:lnTo>
                    <a:lnTo>
                      <a:pt x="894" y="423"/>
                    </a:lnTo>
                    <a:lnTo>
                      <a:pt x="904" y="430"/>
                    </a:lnTo>
                    <a:lnTo>
                      <a:pt x="916" y="441"/>
                    </a:lnTo>
                    <a:lnTo>
                      <a:pt x="929" y="451"/>
                    </a:lnTo>
                    <a:lnTo>
                      <a:pt x="941" y="455"/>
                    </a:lnTo>
                    <a:lnTo>
                      <a:pt x="945" y="449"/>
                    </a:lnTo>
                    <a:lnTo>
                      <a:pt x="945" y="437"/>
                    </a:lnTo>
                    <a:lnTo>
                      <a:pt x="943" y="425"/>
                    </a:lnTo>
                    <a:lnTo>
                      <a:pt x="939" y="413"/>
                    </a:lnTo>
                    <a:lnTo>
                      <a:pt x="933" y="402"/>
                    </a:lnTo>
                    <a:lnTo>
                      <a:pt x="929" y="389"/>
                    </a:lnTo>
                    <a:lnTo>
                      <a:pt x="927" y="366"/>
                    </a:lnTo>
                    <a:lnTo>
                      <a:pt x="926" y="345"/>
                    </a:lnTo>
                    <a:lnTo>
                      <a:pt x="920" y="331"/>
                    </a:lnTo>
                    <a:lnTo>
                      <a:pt x="914" y="326"/>
                    </a:lnTo>
                    <a:lnTo>
                      <a:pt x="908" y="317"/>
                    </a:lnTo>
                    <a:lnTo>
                      <a:pt x="898" y="308"/>
                    </a:lnTo>
                    <a:lnTo>
                      <a:pt x="888" y="300"/>
                    </a:lnTo>
                    <a:lnTo>
                      <a:pt x="877" y="293"/>
                    </a:lnTo>
                    <a:lnTo>
                      <a:pt x="867" y="286"/>
                    </a:lnTo>
                    <a:lnTo>
                      <a:pt x="859" y="281"/>
                    </a:lnTo>
                    <a:lnTo>
                      <a:pt x="851" y="279"/>
                    </a:lnTo>
                    <a:lnTo>
                      <a:pt x="843" y="279"/>
                    </a:lnTo>
                    <a:lnTo>
                      <a:pt x="836" y="281"/>
                    </a:lnTo>
                    <a:lnTo>
                      <a:pt x="826" y="282"/>
                    </a:lnTo>
                    <a:lnTo>
                      <a:pt x="818" y="282"/>
                    </a:lnTo>
                    <a:lnTo>
                      <a:pt x="808" y="284"/>
                    </a:lnTo>
                    <a:lnTo>
                      <a:pt x="800" y="282"/>
                    </a:lnTo>
                    <a:lnTo>
                      <a:pt x="792" y="281"/>
                    </a:lnTo>
                    <a:lnTo>
                      <a:pt x="787" y="275"/>
                    </a:lnTo>
                    <a:lnTo>
                      <a:pt x="781" y="268"/>
                    </a:lnTo>
                    <a:lnTo>
                      <a:pt x="773" y="261"/>
                    </a:lnTo>
                    <a:lnTo>
                      <a:pt x="763" y="254"/>
                    </a:lnTo>
                    <a:lnTo>
                      <a:pt x="751" y="248"/>
                    </a:lnTo>
                    <a:lnTo>
                      <a:pt x="742" y="241"/>
                    </a:lnTo>
                    <a:lnTo>
                      <a:pt x="732" y="235"/>
                    </a:lnTo>
                    <a:lnTo>
                      <a:pt x="722" y="230"/>
                    </a:lnTo>
                    <a:lnTo>
                      <a:pt x="714" y="225"/>
                    </a:lnTo>
                    <a:lnTo>
                      <a:pt x="704" y="214"/>
                    </a:lnTo>
                    <a:lnTo>
                      <a:pt x="697" y="202"/>
                    </a:lnTo>
                    <a:lnTo>
                      <a:pt x="687" y="192"/>
                    </a:lnTo>
                    <a:lnTo>
                      <a:pt x="673" y="188"/>
                    </a:lnTo>
                    <a:lnTo>
                      <a:pt x="665" y="188"/>
                    </a:lnTo>
                    <a:lnTo>
                      <a:pt x="655" y="188"/>
                    </a:lnTo>
                    <a:lnTo>
                      <a:pt x="646" y="187"/>
                    </a:lnTo>
                    <a:lnTo>
                      <a:pt x="638" y="187"/>
                    </a:lnTo>
                    <a:lnTo>
                      <a:pt x="628" y="187"/>
                    </a:lnTo>
                    <a:lnTo>
                      <a:pt x="620" y="185"/>
                    </a:lnTo>
                    <a:lnTo>
                      <a:pt x="614" y="185"/>
                    </a:lnTo>
                    <a:lnTo>
                      <a:pt x="609" y="185"/>
                    </a:lnTo>
                    <a:lnTo>
                      <a:pt x="601" y="180"/>
                    </a:lnTo>
                    <a:lnTo>
                      <a:pt x="591" y="167"/>
                    </a:lnTo>
                    <a:lnTo>
                      <a:pt x="579" y="154"/>
                    </a:lnTo>
                    <a:lnTo>
                      <a:pt x="562" y="141"/>
                    </a:lnTo>
                    <a:lnTo>
                      <a:pt x="546" y="133"/>
                    </a:lnTo>
                    <a:lnTo>
                      <a:pt x="540" y="127"/>
                    </a:lnTo>
                    <a:lnTo>
                      <a:pt x="536" y="126"/>
                    </a:lnTo>
                    <a:lnTo>
                      <a:pt x="536" y="120"/>
                    </a:lnTo>
                    <a:lnTo>
                      <a:pt x="534" y="106"/>
                    </a:lnTo>
                    <a:lnTo>
                      <a:pt x="528" y="93"/>
                    </a:lnTo>
                    <a:lnTo>
                      <a:pt x="515" y="82"/>
                    </a:lnTo>
                    <a:lnTo>
                      <a:pt x="505" y="79"/>
                    </a:lnTo>
                    <a:lnTo>
                      <a:pt x="497" y="77"/>
                    </a:lnTo>
                    <a:lnTo>
                      <a:pt x="487" y="75"/>
                    </a:lnTo>
                    <a:lnTo>
                      <a:pt x="479" y="75"/>
                    </a:lnTo>
                    <a:lnTo>
                      <a:pt x="472" y="73"/>
                    </a:lnTo>
                    <a:lnTo>
                      <a:pt x="462" y="73"/>
                    </a:lnTo>
                    <a:lnTo>
                      <a:pt x="454" y="73"/>
                    </a:lnTo>
                    <a:lnTo>
                      <a:pt x="444" y="73"/>
                    </a:lnTo>
                    <a:lnTo>
                      <a:pt x="428" y="77"/>
                    </a:lnTo>
                    <a:lnTo>
                      <a:pt x="417" y="86"/>
                    </a:lnTo>
                    <a:lnTo>
                      <a:pt x="403" y="94"/>
                    </a:lnTo>
                    <a:lnTo>
                      <a:pt x="389" y="96"/>
                    </a:lnTo>
                    <a:lnTo>
                      <a:pt x="378" y="91"/>
                    </a:lnTo>
                    <a:lnTo>
                      <a:pt x="372" y="84"/>
                    </a:lnTo>
                    <a:lnTo>
                      <a:pt x="370" y="75"/>
                    </a:lnTo>
                    <a:lnTo>
                      <a:pt x="370" y="72"/>
                    </a:lnTo>
                    <a:lnTo>
                      <a:pt x="364" y="72"/>
                    </a:lnTo>
                    <a:lnTo>
                      <a:pt x="354" y="73"/>
                    </a:lnTo>
                    <a:lnTo>
                      <a:pt x="342" y="77"/>
                    </a:lnTo>
                    <a:lnTo>
                      <a:pt x="337" y="84"/>
                    </a:lnTo>
                    <a:lnTo>
                      <a:pt x="329" y="91"/>
                    </a:lnTo>
                    <a:lnTo>
                      <a:pt x="315" y="93"/>
                    </a:lnTo>
                    <a:lnTo>
                      <a:pt x="297" y="93"/>
                    </a:lnTo>
                    <a:lnTo>
                      <a:pt x="286" y="87"/>
                    </a:lnTo>
                    <a:lnTo>
                      <a:pt x="278" y="77"/>
                    </a:lnTo>
                    <a:lnTo>
                      <a:pt x="268" y="65"/>
                    </a:lnTo>
                    <a:lnTo>
                      <a:pt x="256" y="54"/>
                    </a:lnTo>
                    <a:lnTo>
                      <a:pt x="243" y="49"/>
                    </a:lnTo>
                    <a:lnTo>
                      <a:pt x="233" y="47"/>
                    </a:lnTo>
                    <a:lnTo>
                      <a:pt x="217" y="44"/>
                    </a:lnTo>
                    <a:lnTo>
                      <a:pt x="201" y="39"/>
                    </a:lnTo>
                    <a:lnTo>
                      <a:pt x="184" y="33"/>
                    </a:lnTo>
                    <a:lnTo>
                      <a:pt x="164" y="28"/>
                    </a:lnTo>
                    <a:lnTo>
                      <a:pt x="147" y="23"/>
                    </a:lnTo>
                    <a:lnTo>
                      <a:pt x="127" y="18"/>
                    </a:lnTo>
                    <a:lnTo>
                      <a:pt x="111" y="12"/>
                    </a:lnTo>
                    <a:lnTo>
                      <a:pt x="88" y="7"/>
                    </a:lnTo>
                    <a:lnTo>
                      <a:pt x="76" y="4"/>
                    </a:lnTo>
                    <a:lnTo>
                      <a:pt x="70" y="2"/>
                    </a:lnTo>
                    <a:close/>
                  </a:path>
                </a:pathLst>
              </a:custGeom>
              <a:solidFill>
                <a:srgbClr val="4459ED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54" name="Freeform 43"/>
              <p:cNvSpPr>
                <a:spLocks/>
              </p:cNvSpPr>
              <p:nvPr/>
            </p:nvSpPr>
            <p:spPr bwMode="auto">
              <a:xfrm>
                <a:off x="4646" y="3941"/>
                <a:ext cx="175" cy="47"/>
              </a:xfrm>
              <a:custGeom>
                <a:avLst/>
                <a:gdLst>
                  <a:gd name="T0" fmla="*/ 1 w 253"/>
                  <a:gd name="T1" fmla="*/ 1 h 80"/>
                  <a:gd name="T2" fmla="*/ 1 w 253"/>
                  <a:gd name="T3" fmla="*/ 1 h 80"/>
                  <a:gd name="T4" fmla="*/ 1 w 253"/>
                  <a:gd name="T5" fmla="*/ 1 h 80"/>
                  <a:gd name="T6" fmla="*/ 1 w 253"/>
                  <a:gd name="T7" fmla="*/ 1 h 80"/>
                  <a:gd name="T8" fmla="*/ 1 w 253"/>
                  <a:gd name="T9" fmla="*/ 1 h 80"/>
                  <a:gd name="T10" fmla="*/ 1 w 253"/>
                  <a:gd name="T11" fmla="*/ 1 h 80"/>
                  <a:gd name="T12" fmla="*/ 1 w 253"/>
                  <a:gd name="T13" fmla="*/ 1 h 80"/>
                  <a:gd name="T14" fmla="*/ 1 w 253"/>
                  <a:gd name="T15" fmla="*/ 1 h 80"/>
                  <a:gd name="T16" fmla="*/ 1 w 253"/>
                  <a:gd name="T17" fmla="*/ 1 h 80"/>
                  <a:gd name="T18" fmla="*/ 1 w 253"/>
                  <a:gd name="T19" fmla="*/ 1 h 80"/>
                  <a:gd name="T20" fmla="*/ 1 w 253"/>
                  <a:gd name="T21" fmla="*/ 1 h 80"/>
                  <a:gd name="T22" fmla="*/ 1 w 253"/>
                  <a:gd name="T23" fmla="*/ 1 h 80"/>
                  <a:gd name="T24" fmla="*/ 1 w 253"/>
                  <a:gd name="T25" fmla="*/ 1 h 80"/>
                  <a:gd name="T26" fmla="*/ 1 w 253"/>
                  <a:gd name="T27" fmla="*/ 1 h 80"/>
                  <a:gd name="T28" fmla="*/ 1 w 253"/>
                  <a:gd name="T29" fmla="*/ 1 h 80"/>
                  <a:gd name="T30" fmla="*/ 1 w 253"/>
                  <a:gd name="T31" fmla="*/ 1 h 80"/>
                  <a:gd name="T32" fmla="*/ 1 w 253"/>
                  <a:gd name="T33" fmla="*/ 1 h 80"/>
                  <a:gd name="T34" fmla="*/ 1 w 253"/>
                  <a:gd name="T35" fmla="*/ 1 h 80"/>
                  <a:gd name="T36" fmla="*/ 1 w 253"/>
                  <a:gd name="T37" fmla="*/ 1 h 80"/>
                  <a:gd name="T38" fmla="*/ 1 w 253"/>
                  <a:gd name="T39" fmla="*/ 1 h 80"/>
                  <a:gd name="T40" fmla="*/ 1 w 253"/>
                  <a:gd name="T41" fmla="*/ 0 h 80"/>
                  <a:gd name="T42" fmla="*/ 1 w 253"/>
                  <a:gd name="T43" fmla="*/ 0 h 80"/>
                  <a:gd name="T44" fmla="*/ 1 w 253"/>
                  <a:gd name="T45" fmla="*/ 1 h 80"/>
                  <a:gd name="T46" fmla="*/ 0 w 253"/>
                  <a:gd name="T47" fmla="*/ 1 h 80"/>
                  <a:gd name="T48" fmla="*/ 1 w 253"/>
                  <a:gd name="T49" fmla="*/ 1 h 80"/>
                  <a:gd name="T50" fmla="*/ 1 w 253"/>
                  <a:gd name="T51" fmla="*/ 1 h 80"/>
                  <a:gd name="T52" fmla="*/ 1 w 253"/>
                  <a:gd name="T53" fmla="*/ 1 h 80"/>
                  <a:gd name="T54" fmla="*/ 1 w 253"/>
                  <a:gd name="T55" fmla="*/ 1 h 80"/>
                  <a:gd name="T56" fmla="*/ 1 w 253"/>
                  <a:gd name="T57" fmla="*/ 1 h 80"/>
                  <a:gd name="T58" fmla="*/ 1 w 253"/>
                  <a:gd name="T59" fmla="*/ 1 h 80"/>
                  <a:gd name="T60" fmla="*/ 1 w 253"/>
                  <a:gd name="T61" fmla="*/ 1 h 80"/>
                  <a:gd name="T62" fmla="*/ 1 w 253"/>
                  <a:gd name="T63" fmla="*/ 1 h 80"/>
                  <a:gd name="T64" fmla="*/ 1 w 253"/>
                  <a:gd name="T65" fmla="*/ 1 h 80"/>
                  <a:gd name="T66" fmla="*/ 1 w 253"/>
                  <a:gd name="T67" fmla="*/ 1 h 80"/>
                  <a:gd name="T68" fmla="*/ 1 w 253"/>
                  <a:gd name="T69" fmla="*/ 1 h 80"/>
                  <a:gd name="T70" fmla="*/ 1 w 253"/>
                  <a:gd name="T71" fmla="*/ 1 h 80"/>
                  <a:gd name="T72" fmla="*/ 1 w 253"/>
                  <a:gd name="T73" fmla="*/ 1 h 80"/>
                  <a:gd name="T74" fmla="*/ 1 w 253"/>
                  <a:gd name="T75" fmla="*/ 1 h 80"/>
                  <a:gd name="T76" fmla="*/ 1 w 253"/>
                  <a:gd name="T77" fmla="*/ 1 h 80"/>
                  <a:gd name="T78" fmla="*/ 1 w 253"/>
                  <a:gd name="T79" fmla="*/ 1 h 80"/>
                  <a:gd name="T80" fmla="*/ 1 w 253"/>
                  <a:gd name="T81" fmla="*/ 1 h 80"/>
                  <a:gd name="T82" fmla="*/ 1 w 253"/>
                  <a:gd name="T83" fmla="*/ 1 h 80"/>
                  <a:gd name="T84" fmla="*/ 1 w 253"/>
                  <a:gd name="T85" fmla="*/ 1 h 80"/>
                  <a:gd name="T86" fmla="*/ 1 w 253"/>
                  <a:gd name="T87" fmla="*/ 1 h 80"/>
                  <a:gd name="T88" fmla="*/ 1 w 253"/>
                  <a:gd name="T89" fmla="*/ 1 h 80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253"/>
                  <a:gd name="T136" fmla="*/ 0 h 80"/>
                  <a:gd name="T137" fmla="*/ 253 w 253"/>
                  <a:gd name="T138" fmla="*/ 80 h 80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253" h="80">
                    <a:moveTo>
                      <a:pt x="253" y="76"/>
                    </a:moveTo>
                    <a:lnTo>
                      <a:pt x="253" y="73"/>
                    </a:lnTo>
                    <a:lnTo>
                      <a:pt x="247" y="66"/>
                    </a:lnTo>
                    <a:lnTo>
                      <a:pt x="231" y="56"/>
                    </a:lnTo>
                    <a:lnTo>
                      <a:pt x="202" y="45"/>
                    </a:lnTo>
                    <a:lnTo>
                      <a:pt x="186" y="42"/>
                    </a:lnTo>
                    <a:lnTo>
                      <a:pt x="173" y="38"/>
                    </a:lnTo>
                    <a:lnTo>
                      <a:pt x="161" y="35"/>
                    </a:lnTo>
                    <a:lnTo>
                      <a:pt x="153" y="33"/>
                    </a:lnTo>
                    <a:lnTo>
                      <a:pt x="145" y="31"/>
                    </a:lnTo>
                    <a:lnTo>
                      <a:pt x="139" y="29"/>
                    </a:lnTo>
                    <a:lnTo>
                      <a:pt x="134" y="28"/>
                    </a:lnTo>
                    <a:lnTo>
                      <a:pt x="126" y="24"/>
                    </a:lnTo>
                    <a:lnTo>
                      <a:pt x="112" y="19"/>
                    </a:lnTo>
                    <a:lnTo>
                      <a:pt x="100" y="14"/>
                    </a:lnTo>
                    <a:lnTo>
                      <a:pt x="90" y="12"/>
                    </a:lnTo>
                    <a:lnTo>
                      <a:pt x="79" y="10"/>
                    </a:lnTo>
                    <a:lnTo>
                      <a:pt x="69" y="9"/>
                    </a:lnTo>
                    <a:lnTo>
                      <a:pt x="59" y="7"/>
                    </a:lnTo>
                    <a:lnTo>
                      <a:pt x="49" y="3"/>
                    </a:lnTo>
                    <a:lnTo>
                      <a:pt x="34" y="0"/>
                    </a:lnTo>
                    <a:lnTo>
                      <a:pt x="14" y="0"/>
                    </a:lnTo>
                    <a:lnTo>
                      <a:pt x="2" y="3"/>
                    </a:lnTo>
                    <a:lnTo>
                      <a:pt x="0" y="12"/>
                    </a:lnTo>
                    <a:lnTo>
                      <a:pt x="14" y="19"/>
                    </a:lnTo>
                    <a:lnTo>
                      <a:pt x="32" y="26"/>
                    </a:lnTo>
                    <a:lnTo>
                      <a:pt x="40" y="31"/>
                    </a:lnTo>
                    <a:lnTo>
                      <a:pt x="47" y="35"/>
                    </a:lnTo>
                    <a:lnTo>
                      <a:pt x="59" y="36"/>
                    </a:lnTo>
                    <a:lnTo>
                      <a:pt x="73" y="35"/>
                    </a:lnTo>
                    <a:lnTo>
                      <a:pt x="85" y="35"/>
                    </a:lnTo>
                    <a:lnTo>
                      <a:pt x="96" y="36"/>
                    </a:lnTo>
                    <a:lnTo>
                      <a:pt x="106" y="42"/>
                    </a:lnTo>
                    <a:lnTo>
                      <a:pt x="114" y="49"/>
                    </a:lnTo>
                    <a:lnTo>
                      <a:pt x="122" y="52"/>
                    </a:lnTo>
                    <a:lnTo>
                      <a:pt x="130" y="54"/>
                    </a:lnTo>
                    <a:lnTo>
                      <a:pt x="145" y="54"/>
                    </a:lnTo>
                    <a:lnTo>
                      <a:pt x="161" y="54"/>
                    </a:lnTo>
                    <a:lnTo>
                      <a:pt x="173" y="56"/>
                    </a:lnTo>
                    <a:lnTo>
                      <a:pt x="184" y="59"/>
                    </a:lnTo>
                    <a:lnTo>
                      <a:pt x="202" y="66"/>
                    </a:lnTo>
                    <a:lnTo>
                      <a:pt x="222" y="75"/>
                    </a:lnTo>
                    <a:lnTo>
                      <a:pt x="235" y="78"/>
                    </a:lnTo>
                    <a:lnTo>
                      <a:pt x="245" y="80"/>
                    </a:lnTo>
                    <a:lnTo>
                      <a:pt x="253" y="76"/>
                    </a:lnTo>
                    <a:close/>
                  </a:path>
                </a:pathLst>
              </a:custGeom>
              <a:solidFill>
                <a:srgbClr val="4459ED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55" name="Freeform 44"/>
              <p:cNvSpPr>
                <a:spLocks/>
              </p:cNvSpPr>
              <p:nvPr/>
            </p:nvSpPr>
            <p:spPr bwMode="auto">
              <a:xfrm>
                <a:off x="4857" y="3962"/>
                <a:ext cx="36" cy="20"/>
              </a:xfrm>
              <a:custGeom>
                <a:avLst/>
                <a:gdLst>
                  <a:gd name="T0" fmla="*/ 1 w 51"/>
                  <a:gd name="T1" fmla="*/ 1 h 35"/>
                  <a:gd name="T2" fmla="*/ 1 w 51"/>
                  <a:gd name="T3" fmla="*/ 1 h 35"/>
                  <a:gd name="T4" fmla="*/ 1 w 51"/>
                  <a:gd name="T5" fmla="*/ 1 h 35"/>
                  <a:gd name="T6" fmla="*/ 1 w 51"/>
                  <a:gd name="T7" fmla="*/ 1 h 35"/>
                  <a:gd name="T8" fmla="*/ 1 w 51"/>
                  <a:gd name="T9" fmla="*/ 1 h 35"/>
                  <a:gd name="T10" fmla="*/ 1 w 51"/>
                  <a:gd name="T11" fmla="*/ 1 h 35"/>
                  <a:gd name="T12" fmla="*/ 1 w 51"/>
                  <a:gd name="T13" fmla="*/ 0 h 35"/>
                  <a:gd name="T14" fmla="*/ 1 w 51"/>
                  <a:gd name="T15" fmla="*/ 1 h 35"/>
                  <a:gd name="T16" fmla="*/ 0 w 51"/>
                  <a:gd name="T17" fmla="*/ 1 h 35"/>
                  <a:gd name="T18" fmla="*/ 0 w 51"/>
                  <a:gd name="T19" fmla="*/ 1 h 35"/>
                  <a:gd name="T20" fmla="*/ 1 w 51"/>
                  <a:gd name="T21" fmla="*/ 1 h 35"/>
                  <a:gd name="T22" fmla="*/ 1 w 51"/>
                  <a:gd name="T23" fmla="*/ 1 h 35"/>
                  <a:gd name="T24" fmla="*/ 1 w 51"/>
                  <a:gd name="T25" fmla="*/ 1 h 35"/>
                  <a:gd name="T26" fmla="*/ 1 w 51"/>
                  <a:gd name="T27" fmla="*/ 1 h 35"/>
                  <a:gd name="T28" fmla="*/ 1 w 51"/>
                  <a:gd name="T29" fmla="*/ 1 h 35"/>
                  <a:gd name="T30" fmla="*/ 1 w 51"/>
                  <a:gd name="T31" fmla="*/ 1 h 35"/>
                  <a:gd name="T32" fmla="*/ 1 w 51"/>
                  <a:gd name="T33" fmla="*/ 1 h 3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1"/>
                  <a:gd name="T52" fmla="*/ 0 h 35"/>
                  <a:gd name="T53" fmla="*/ 51 w 51"/>
                  <a:gd name="T54" fmla="*/ 35 h 3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1" h="35">
                    <a:moveTo>
                      <a:pt x="51" y="31"/>
                    </a:moveTo>
                    <a:lnTo>
                      <a:pt x="49" y="28"/>
                    </a:lnTo>
                    <a:lnTo>
                      <a:pt x="43" y="21"/>
                    </a:lnTo>
                    <a:lnTo>
                      <a:pt x="35" y="12"/>
                    </a:lnTo>
                    <a:lnTo>
                      <a:pt x="27" y="5"/>
                    </a:lnTo>
                    <a:lnTo>
                      <a:pt x="21" y="1"/>
                    </a:lnTo>
                    <a:lnTo>
                      <a:pt x="13" y="0"/>
                    </a:lnTo>
                    <a:lnTo>
                      <a:pt x="6" y="1"/>
                    </a:lnTo>
                    <a:lnTo>
                      <a:pt x="0" y="5"/>
                    </a:lnTo>
                    <a:lnTo>
                      <a:pt x="0" y="10"/>
                    </a:lnTo>
                    <a:lnTo>
                      <a:pt x="6" y="15"/>
                    </a:lnTo>
                    <a:lnTo>
                      <a:pt x="13" y="21"/>
                    </a:lnTo>
                    <a:lnTo>
                      <a:pt x="17" y="22"/>
                    </a:lnTo>
                    <a:lnTo>
                      <a:pt x="21" y="26"/>
                    </a:lnTo>
                    <a:lnTo>
                      <a:pt x="31" y="31"/>
                    </a:lnTo>
                    <a:lnTo>
                      <a:pt x="43" y="35"/>
                    </a:lnTo>
                    <a:lnTo>
                      <a:pt x="51" y="31"/>
                    </a:lnTo>
                    <a:close/>
                  </a:path>
                </a:pathLst>
              </a:custGeom>
              <a:solidFill>
                <a:srgbClr val="4459ED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56" name="Freeform 45"/>
              <p:cNvSpPr>
                <a:spLocks/>
              </p:cNvSpPr>
              <p:nvPr/>
            </p:nvSpPr>
            <p:spPr bwMode="auto">
              <a:xfrm>
                <a:off x="3435" y="2881"/>
                <a:ext cx="1397" cy="1200"/>
              </a:xfrm>
              <a:custGeom>
                <a:avLst/>
                <a:gdLst>
                  <a:gd name="T0" fmla="*/ 1 w 2010"/>
                  <a:gd name="T1" fmla="*/ 1 h 2007"/>
                  <a:gd name="T2" fmla="*/ 1 w 2010"/>
                  <a:gd name="T3" fmla="*/ 1 h 2007"/>
                  <a:gd name="T4" fmla="*/ 1 w 2010"/>
                  <a:gd name="T5" fmla="*/ 1 h 2007"/>
                  <a:gd name="T6" fmla="*/ 1 w 2010"/>
                  <a:gd name="T7" fmla="*/ 1 h 2007"/>
                  <a:gd name="T8" fmla="*/ 1 w 2010"/>
                  <a:gd name="T9" fmla="*/ 1 h 2007"/>
                  <a:gd name="T10" fmla="*/ 1 w 2010"/>
                  <a:gd name="T11" fmla="*/ 1 h 2007"/>
                  <a:gd name="T12" fmla="*/ 1 w 2010"/>
                  <a:gd name="T13" fmla="*/ 1 h 2007"/>
                  <a:gd name="T14" fmla="*/ 1 w 2010"/>
                  <a:gd name="T15" fmla="*/ 1 h 2007"/>
                  <a:gd name="T16" fmla="*/ 1 w 2010"/>
                  <a:gd name="T17" fmla="*/ 1 h 2007"/>
                  <a:gd name="T18" fmla="*/ 1 w 2010"/>
                  <a:gd name="T19" fmla="*/ 1 h 2007"/>
                  <a:gd name="T20" fmla="*/ 1 w 2010"/>
                  <a:gd name="T21" fmla="*/ 1 h 2007"/>
                  <a:gd name="T22" fmla="*/ 1 w 2010"/>
                  <a:gd name="T23" fmla="*/ 1 h 2007"/>
                  <a:gd name="T24" fmla="*/ 1 w 2010"/>
                  <a:gd name="T25" fmla="*/ 1 h 2007"/>
                  <a:gd name="T26" fmla="*/ 1 w 2010"/>
                  <a:gd name="T27" fmla="*/ 1 h 2007"/>
                  <a:gd name="T28" fmla="*/ 1 w 2010"/>
                  <a:gd name="T29" fmla="*/ 1 h 2007"/>
                  <a:gd name="T30" fmla="*/ 1 w 2010"/>
                  <a:gd name="T31" fmla="*/ 1 h 2007"/>
                  <a:gd name="T32" fmla="*/ 1 w 2010"/>
                  <a:gd name="T33" fmla="*/ 1 h 2007"/>
                  <a:gd name="T34" fmla="*/ 1 w 2010"/>
                  <a:gd name="T35" fmla="*/ 1 h 2007"/>
                  <a:gd name="T36" fmla="*/ 1 w 2010"/>
                  <a:gd name="T37" fmla="*/ 1 h 2007"/>
                  <a:gd name="T38" fmla="*/ 1 w 2010"/>
                  <a:gd name="T39" fmla="*/ 0 h 2007"/>
                  <a:gd name="T40" fmla="*/ 1 w 2010"/>
                  <a:gd name="T41" fmla="*/ 1 h 2007"/>
                  <a:gd name="T42" fmla="*/ 1 w 2010"/>
                  <a:gd name="T43" fmla="*/ 1 h 2007"/>
                  <a:gd name="T44" fmla="*/ 1 w 2010"/>
                  <a:gd name="T45" fmla="*/ 1 h 2007"/>
                  <a:gd name="T46" fmla="*/ 1 w 2010"/>
                  <a:gd name="T47" fmla="*/ 1 h 2007"/>
                  <a:gd name="T48" fmla="*/ 1 w 2010"/>
                  <a:gd name="T49" fmla="*/ 1 h 2007"/>
                  <a:gd name="T50" fmla="*/ 1 w 2010"/>
                  <a:gd name="T51" fmla="*/ 1 h 2007"/>
                  <a:gd name="T52" fmla="*/ 1 w 2010"/>
                  <a:gd name="T53" fmla="*/ 1 h 2007"/>
                  <a:gd name="T54" fmla="*/ 1 w 2010"/>
                  <a:gd name="T55" fmla="*/ 1 h 2007"/>
                  <a:gd name="T56" fmla="*/ 1 w 2010"/>
                  <a:gd name="T57" fmla="*/ 1 h 2007"/>
                  <a:gd name="T58" fmla="*/ 1 w 2010"/>
                  <a:gd name="T59" fmla="*/ 1 h 2007"/>
                  <a:gd name="T60" fmla="*/ 1 w 2010"/>
                  <a:gd name="T61" fmla="*/ 1 h 2007"/>
                  <a:gd name="T62" fmla="*/ 1 w 2010"/>
                  <a:gd name="T63" fmla="*/ 1 h 2007"/>
                  <a:gd name="T64" fmla="*/ 1 w 2010"/>
                  <a:gd name="T65" fmla="*/ 1 h 2007"/>
                  <a:gd name="T66" fmla="*/ 1 w 2010"/>
                  <a:gd name="T67" fmla="*/ 1 h 2007"/>
                  <a:gd name="T68" fmla="*/ 1 w 2010"/>
                  <a:gd name="T69" fmla="*/ 1 h 2007"/>
                  <a:gd name="T70" fmla="*/ 1 w 2010"/>
                  <a:gd name="T71" fmla="*/ 1 h 2007"/>
                  <a:gd name="T72" fmla="*/ 1 w 2010"/>
                  <a:gd name="T73" fmla="*/ 1 h 2007"/>
                  <a:gd name="T74" fmla="*/ 1 w 2010"/>
                  <a:gd name="T75" fmla="*/ 1 h 2007"/>
                  <a:gd name="T76" fmla="*/ 1 w 2010"/>
                  <a:gd name="T77" fmla="*/ 1 h 2007"/>
                  <a:gd name="T78" fmla="*/ 1 w 2010"/>
                  <a:gd name="T79" fmla="*/ 1 h 2007"/>
                  <a:gd name="T80" fmla="*/ 1 w 2010"/>
                  <a:gd name="T81" fmla="*/ 1 h 2007"/>
                  <a:gd name="T82" fmla="*/ 1 w 2010"/>
                  <a:gd name="T83" fmla="*/ 1 h 2007"/>
                  <a:gd name="T84" fmla="*/ 1 w 2010"/>
                  <a:gd name="T85" fmla="*/ 1 h 2007"/>
                  <a:gd name="T86" fmla="*/ 1 w 2010"/>
                  <a:gd name="T87" fmla="*/ 1 h 2007"/>
                  <a:gd name="T88" fmla="*/ 1 w 2010"/>
                  <a:gd name="T89" fmla="*/ 1 h 2007"/>
                  <a:gd name="T90" fmla="*/ 1 w 2010"/>
                  <a:gd name="T91" fmla="*/ 1 h 2007"/>
                  <a:gd name="T92" fmla="*/ 1 w 2010"/>
                  <a:gd name="T93" fmla="*/ 1 h 2007"/>
                  <a:gd name="T94" fmla="*/ 1 w 2010"/>
                  <a:gd name="T95" fmla="*/ 1 h 2007"/>
                  <a:gd name="T96" fmla="*/ 1 w 2010"/>
                  <a:gd name="T97" fmla="*/ 1 h 2007"/>
                  <a:gd name="T98" fmla="*/ 1 w 2010"/>
                  <a:gd name="T99" fmla="*/ 1 h 2007"/>
                  <a:gd name="T100" fmla="*/ 1 w 2010"/>
                  <a:gd name="T101" fmla="*/ 1 h 2007"/>
                  <a:gd name="T102" fmla="*/ 1 w 2010"/>
                  <a:gd name="T103" fmla="*/ 1 h 2007"/>
                  <a:gd name="T104" fmla="*/ 1 w 2010"/>
                  <a:gd name="T105" fmla="*/ 1 h 2007"/>
                  <a:gd name="T106" fmla="*/ 1 w 2010"/>
                  <a:gd name="T107" fmla="*/ 1 h 2007"/>
                  <a:gd name="T108" fmla="*/ 1 w 2010"/>
                  <a:gd name="T109" fmla="*/ 1 h 2007"/>
                  <a:gd name="T110" fmla="*/ 1 w 2010"/>
                  <a:gd name="T111" fmla="*/ 1 h 2007"/>
                  <a:gd name="T112" fmla="*/ 1 w 2010"/>
                  <a:gd name="T113" fmla="*/ 1 h 2007"/>
                  <a:gd name="T114" fmla="*/ 1 w 2010"/>
                  <a:gd name="T115" fmla="*/ 1 h 2007"/>
                  <a:gd name="T116" fmla="*/ 1 w 2010"/>
                  <a:gd name="T117" fmla="*/ 1 h 2007"/>
                  <a:gd name="T118" fmla="*/ 1 w 2010"/>
                  <a:gd name="T119" fmla="*/ 1 h 2007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2010"/>
                  <a:gd name="T181" fmla="*/ 0 h 2007"/>
                  <a:gd name="T182" fmla="*/ 2010 w 2010"/>
                  <a:gd name="T183" fmla="*/ 2007 h 2007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2010" h="2007">
                    <a:moveTo>
                      <a:pt x="1346" y="1391"/>
                    </a:moveTo>
                    <a:lnTo>
                      <a:pt x="1323" y="1389"/>
                    </a:lnTo>
                    <a:lnTo>
                      <a:pt x="1311" y="1387"/>
                    </a:lnTo>
                    <a:lnTo>
                      <a:pt x="1313" y="1382"/>
                    </a:lnTo>
                    <a:lnTo>
                      <a:pt x="1329" y="1377"/>
                    </a:lnTo>
                    <a:lnTo>
                      <a:pt x="1337" y="1373"/>
                    </a:lnTo>
                    <a:lnTo>
                      <a:pt x="1333" y="1368"/>
                    </a:lnTo>
                    <a:lnTo>
                      <a:pt x="1323" y="1365"/>
                    </a:lnTo>
                    <a:lnTo>
                      <a:pt x="1305" y="1363"/>
                    </a:lnTo>
                    <a:lnTo>
                      <a:pt x="1284" y="1361"/>
                    </a:lnTo>
                    <a:lnTo>
                      <a:pt x="1258" y="1365"/>
                    </a:lnTo>
                    <a:lnTo>
                      <a:pt x="1229" y="1370"/>
                    </a:lnTo>
                    <a:lnTo>
                      <a:pt x="1202" y="1380"/>
                    </a:lnTo>
                    <a:lnTo>
                      <a:pt x="1176" y="1391"/>
                    </a:lnTo>
                    <a:lnTo>
                      <a:pt x="1153" y="1398"/>
                    </a:lnTo>
                    <a:lnTo>
                      <a:pt x="1131" y="1403"/>
                    </a:lnTo>
                    <a:lnTo>
                      <a:pt x="1112" y="1405"/>
                    </a:lnTo>
                    <a:lnTo>
                      <a:pt x="1092" y="1403"/>
                    </a:lnTo>
                    <a:lnTo>
                      <a:pt x="1074" y="1399"/>
                    </a:lnTo>
                    <a:lnTo>
                      <a:pt x="1057" y="1394"/>
                    </a:lnTo>
                    <a:lnTo>
                      <a:pt x="1039" y="1385"/>
                    </a:lnTo>
                    <a:lnTo>
                      <a:pt x="1014" y="1363"/>
                    </a:lnTo>
                    <a:lnTo>
                      <a:pt x="1004" y="1335"/>
                    </a:lnTo>
                    <a:lnTo>
                      <a:pt x="1004" y="1305"/>
                    </a:lnTo>
                    <a:lnTo>
                      <a:pt x="1006" y="1276"/>
                    </a:lnTo>
                    <a:lnTo>
                      <a:pt x="1004" y="1251"/>
                    </a:lnTo>
                    <a:lnTo>
                      <a:pt x="994" y="1234"/>
                    </a:lnTo>
                    <a:lnTo>
                      <a:pt x="981" y="1222"/>
                    </a:lnTo>
                    <a:lnTo>
                      <a:pt x="963" y="1215"/>
                    </a:lnTo>
                    <a:lnTo>
                      <a:pt x="953" y="1213"/>
                    </a:lnTo>
                    <a:lnTo>
                      <a:pt x="943" y="1210"/>
                    </a:lnTo>
                    <a:lnTo>
                      <a:pt x="932" y="1208"/>
                    </a:lnTo>
                    <a:lnTo>
                      <a:pt x="922" y="1204"/>
                    </a:lnTo>
                    <a:lnTo>
                      <a:pt x="910" y="1201"/>
                    </a:lnTo>
                    <a:lnTo>
                      <a:pt x="898" y="1196"/>
                    </a:lnTo>
                    <a:lnTo>
                      <a:pt x="889" y="1192"/>
                    </a:lnTo>
                    <a:lnTo>
                      <a:pt x="879" y="1187"/>
                    </a:lnTo>
                    <a:lnTo>
                      <a:pt x="863" y="1178"/>
                    </a:lnTo>
                    <a:lnTo>
                      <a:pt x="855" y="1177"/>
                    </a:lnTo>
                    <a:lnTo>
                      <a:pt x="846" y="1177"/>
                    </a:lnTo>
                    <a:lnTo>
                      <a:pt x="830" y="1177"/>
                    </a:lnTo>
                    <a:lnTo>
                      <a:pt x="816" y="1173"/>
                    </a:lnTo>
                    <a:lnTo>
                      <a:pt x="810" y="1161"/>
                    </a:lnTo>
                    <a:lnTo>
                      <a:pt x="802" y="1140"/>
                    </a:lnTo>
                    <a:lnTo>
                      <a:pt x="783" y="1110"/>
                    </a:lnTo>
                    <a:lnTo>
                      <a:pt x="767" y="1093"/>
                    </a:lnTo>
                    <a:lnTo>
                      <a:pt x="748" y="1074"/>
                    </a:lnTo>
                    <a:lnTo>
                      <a:pt x="726" y="1055"/>
                    </a:lnTo>
                    <a:lnTo>
                      <a:pt x="703" y="1036"/>
                    </a:lnTo>
                    <a:lnTo>
                      <a:pt x="679" y="1015"/>
                    </a:lnTo>
                    <a:lnTo>
                      <a:pt x="654" y="994"/>
                    </a:lnTo>
                    <a:lnTo>
                      <a:pt x="630" y="971"/>
                    </a:lnTo>
                    <a:lnTo>
                      <a:pt x="607" y="949"/>
                    </a:lnTo>
                    <a:lnTo>
                      <a:pt x="587" y="928"/>
                    </a:lnTo>
                    <a:lnTo>
                      <a:pt x="573" y="907"/>
                    </a:lnTo>
                    <a:lnTo>
                      <a:pt x="562" y="891"/>
                    </a:lnTo>
                    <a:lnTo>
                      <a:pt x="554" y="874"/>
                    </a:lnTo>
                    <a:lnTo>
                      <a:pt x="548" y="860"/>
                    </a:lnTo>
                    <a:lnTo>
                      <a:pt x="542" y="846"/>
                    </a:lnTo>
                    <a:lnTo>
                      <a:pt x="538" y="834"/>
                    </a:lnTo>
                    <a:lnTo>
                      <a:pt x="532" y="821"/>
                    </a:lnTo>
                    <a:lnTo>
                      <a:pt x="528" y="804"/>
                    </a:lnTo>
                    <a:lnTo>
                      <a:pt x="536" y="801"/>
                    </a:lnTo>
                    <a:lnTo>
                      <a:pt x="552" y="806"/>
                    </a:lnTo>
                    <a:lnTo>
                      <a:pt x="570" y="816"/>
                    </a:lnTo>
                    <a:lnTo>
                      <a:pt x="581" y="821"/>
                    </a:lnTo>
                    <a:lnTo>
                      <a:pt x="589" y="816"/>
                    </a:lnTo>
                    <a:lnTo>
                      <a:pt x="597" y="806"/>
                    </a:lnTo>
                    <a:lnTo>
                      <a:pt x="611" y="792"/>
                    </a:lnTo>
                    <a:lnTo>
                      <a:pt x="622" y="787"/>
                    </a:lnTo>
                    <a:lnTo>
                      <a:pt x="638" y="787"/>
                    </a:lnTo>
                    <a:lnTo>
                      <a:pt x="654" y="790"/>
                    </a:lnTo>
                    <a:lnTo>
                      <a:pt x="671" y="795"/>
                    </a:lnTo>
                    <a:lnTo>
                      <a:pt x="689" y="802"/>
                    </a:lnTo>
                    <a:lnTo>
                      <a:pt x="705" y="807"/>
                    </a:lnTo>
                    <a:lnTo>
                      <a:pt x="716" y="811"/>
                    </a:lnTo>
                    <a:lnTo>
                      <a:pt x="724" y="811"/>
                    </a:lnTo>
                    <a:lnTo>
                      <a:pt x="724" y="806"/>
                    </a:lnTo>
                    <a:lnTo>
                      <a:pt x="710" y="794"/>
                    </a:lnTo>
                    <a:lnTo>
                      <a:pt x="689" y="774"/>
                    </a:lnTo>
                    <a:lnTo>
                      <a:pt x="660" y="752"/>
                    </a:lnTo>
                    <a:lnTo>
                      <a:pt x="628" y="726"/>
                    </a:lnTo>
                    <a:lnTo>
                      <a:pt x="595" y="700"/>
                    </a:lnTo>
                    <a:lnTo>
                      <a:pt x="564" y="672"/>
                    </a:lnTo>
                    <a:lnTo>
                      <a:pt x="536" y="646"/>
                    </a:lnTo>
                    <a:lnTo>
                      <a:pt x="513" y="621"/>
                    </a:lnTo>
                    <a:lnTo>
                      <a:pt x="487" y="599"/>
                    </a:lnTo>
                    <a:lnTo>
                      <a:pt x="464" y="574"/>
                    </a:lnTo>
                    <a:lnTo>
                      <a:pt x="442" y="552"/>
                    </a:lnTo>
                    <a:lnTo>
                      <a:pt x="425" y="525"/>
                    </a:lnTo>
                    <a:lnTo>
                      <a:pt x="409" y="499"/>
                    </a:lnTo>
                    <a:lnTo>
                      <a:pt x="397" y="470"/>
                    </a:lnTo>
                    <a:lnTo>
                      <a:pt x="393" y="438"/>
                    </a:lnTo>
                    <a:lnTo>
                      <a:pt x="395" y="379"/>
                    </a:lnTo>
                    <a:lnTo>
                      <a:pt x="405" y="336"/>
                    </a:lnTo>
                    <a:lnTo>
                      <a:pt x="413" y="303"/>
                    </a:lnTo>
                    <a:lnTo>
                      <a:pt x="409" y="277"/>
                    </a:lnTo>
                    <a:lnTo>
                      <a:pt x="399" y="247"/>
                    </a:lnTo>
                    <a:lnTo>
                      <a:pt x="393" y="214"/>
                    </a:lnTo>
                    <a:lnTo>
                      <a:pt x="386" y="186"/>
                    </a:lnTo>
                    <a:lnTo>
                      <a:pt x="372" y="172"/>
                    </a:lnTo>
                    <a:lnTo>
                      <a:pt x="360" y="170"/>
                    </a:lnTo>
                    <a:lnTo>
                      <a:pt x="348" y="165"/>
                    </a:lnTo>
                    <a:lnTo>
                      <a:pt x="337" y="158"/>
                    </a:lnTo>
                    <a:lnTo>
                      <a:pt x="323" y="149"/>
                    </a:lnTo>
                    <a:lnTo>
                      <a:pt x="309" y="139"/>
                    </a:lnTo>
                    <a:lnTo>
                      <a:pt x="296" y="127"/>
                    </a:lnTo>
                    <a:lnTo>
                      <a:pt x="282" y="113"/>
                    </a:lnTo>
                    <a:lnTo>
                      <a:pt x="270" y="97"/>
                    </a:lnTo>
                    <a:lnTo>
                      <a:pt x="258" y="82"/>
                    </a:lnTo>
                    <a:lnTo>
                      <a:pt x="245" y="69"/>
                    </a:lnTo>
                    <a:lnTo>
                      <a:pt x="231" y="59"/>
                    </a:lnTo>
                    <a:lnTo>
                      <a:pt x="215" y="50"/>
                    </a:lnTo>
                    <a:lnTo>
                      <a:pt x="200" y="42"/>
                    </a:lnTo>
                    <a:lnTo>
                      <a:pt x="182" y="33"/>
                    </a:lnTo>
                    <a:lnTo>
                      <a:pt x="163" y="24"/>
                    </a:lnTo>
                    <a:lnTo>
                      <a:pt x="143" y="14"/>
                    </a:lnTo>
                    <a:lnTo>
                      <a:pt x="125" y="5"/>
                    </a:lnTo>
                    <a:lnTo>
                      <a:pt x="110" y="0"/>
                    </a:lnTo>
                    <a:lnTo>
                      <a:pt x="100" y="0"/>
                    </a:lnTo>
                    <a:lnTo>
                      <a:pt x="90" y="3"/>
                    </a:lnTo>
                    <a:lnTo>
                      <a:pt x="82" y="10"/>
                    </a:lnTo>
                    <a:lnTo>
                      <a:pt x="74" y="21"/>
                    </a:lnTo>
                    <a:lnTo>
                      <a:pt x="69" y="35"/>
                    </a:lnTo>
                    <a:lnTo>
                      <a:pt x="63" y="52"/>
                    </a:lnTo>
                    <a:lnTo>
                      <a:pt x="55" y="83"/>
                    </a:lnTo>
                    <a:lnTo>
                      <a:pt x="49" y="106"/>
                    </a:lnTo>
                    <a:lnTo>
                      <a:pt x="43" y="123"/>
                    </a:lnTo>
                    <a:lnTo>
                      <a:pt x="31" y="141"/>
                    </a:lnTo>
                    <a:lnTo>
                      <a:pt x="22" y="153"/>
                    </a:lnTo>
                    <a:lnTo>
                      <a:pt x="14" y="165"/>
                    </a:lnTo>
                    <a:lnTo>
                      <a:pt x="6" y="177"/>
                    </a:lnTo>
                    <a:lnTo>
                      <a:pt x="0" y="189"/>
                    </a:lnTo>
                    <a:lnTo>
                      <a:pt x="6" y="191"/>
                    </a:lnTo>
                    <a:lnTo>
                      <a:pt x="14" y="195"/>
                    </a:lnTo>
                    <a:lnTo>
                      <a:pt x="22" y="198"/>
                    </a:lnTo>
                    <a:lnTo>
                      <a:pt x="29" y="202"/>
                    </a:lnTo>
                    <a:lnTo>
                      <a:pt x="49" y="212"/>
                    </a:lnTo>
                    <a:lnTo>
                      <a:pt x="67" y="221"/>
                    </a:lnTo>
                    <a:lnTo>
                      <a:pt x="84" y="230"/>
                    </a:lnTo>
                    <a:lnTo>
                      <a:pt x="100" y="238"/>
                    </a:lnTo>
                    <a:lnTo>
                      <a:pt x="116" y="247"/>
                    </a:lnTo>
                    <a:lnTo>
                      <a:pt x="129" y="259"/>
                    </a:lnTo>
                    <a:lnTo>
                      <a:pt x="143" y="271"/>
                    </a:lnTo>
                    <a:lnTo>
                      <a:pt x="157" y="285"/>
                    </a:lnTo>
                    <a:lnTo>
                      <a:pt x="168" y="301"/>
                    </a:lnTo>
                    <a:lnTo>
                      <a:pt x="182" y="315"/>
                    </a:lnTo>
                    <a:lnTo>
                      <a:pt x="196" y="327"/>
                    </a:lnTo>
                    <a:lnTo>
                      <a:pt x="210" y="337"/>
                    </a:lnTo>
                    <a:lnTo>
                      <a:pt x="221" y="346"/>
                    </a:lnTo>
                    <a:lnTo>
                      <a:pt x="235" y="353"/>
                    </a:lnTo>
                    <a:lnTo>
                      <a:pt x="247" y="358"/>
                    </a:lnTo>
                    <a:lnTo>
                      <a:pt x="256" y="362"/>
                    </a:lnTo>
                    <a:lnTo>
                      <a:pt x="272" y="376"/>
                    </a:lnTo>
                    <a:lnTo>
                      <a:pt x="280" y="404"/>
                    </a:lnTo>
                    <a:lnTo>
                      <a:pt x="286" y="437"/>
                    </a:lnTo>
                    <a:lnTo>
                      <a:pt x="296" y="466"/>
                    </a:lnTo>
                    <a:lnTo>
                      <a:pt x="300" y="492"/>
                    </a:lnTo>
                    <a:lnTo>
                      <a:pt x="292" y="525"/>
                    </a:lnTo>
                    <a:lnTo>
                      <a:pt x="282" y="567"/>
                    </a:lnTo>
                    <a:lnTo>
                      <a:pt x="278" y="625"/>
                    </a:lnTo>
                    <a:lnTo>
                      <a:pt x="284" y="658"/>
                    </a:lnTo>
                    <a:lnTo>
                      <a:pt x="294" y="686"/>
                    </a:lnTo>
                    <a:lnTo>
                      <a:pt x="309" y="713"/>
                    </a:lnTo>
                    <a:lnTo>
                      <a:pt x="329" y="738"/>
                    </a:lnTo>
                    <a:lnTo>
                      <a:pt x="350" y="762"/>
                    </a:lnTo>
                    <a:lnTo>
                      <a:pt x="374" y="787"/>
                    </a:lnTo>
                    <a:lnTo>
                      <a:pt x="397" y="809"/>
                    </a:lnTo>
                    <a:lnTo>
                      <a:pt x="423" y="834"/>
                    </a:lnTo>
                    <a:lnTo>
                      <a:pt x="450" y="860"/>
                    </a:lnTo>
                    <a:lnTo>
                      <a:pt x="482" y="888"/>
                    </a:lnTo>
                    <a:lnTo>
                      <a:pt x="515" y="914"/>
                    </a:lnTo>
                    <a:lnTo>
                      <a:pt x="546" y="940"/>
                    </a:lnTo>
                    <a:lnTo>
                      <a:pt x="575" y="962"/>
                    </a:lnTo>
                    <a:lnTo>
                      <a:pt x="597" y="982"/>
                    </a:lnTo>
                    <a:lnTo>
                      <a:pt x="609" y="996"/>
                    </a:lnTo>
                    <a:lnTo>
                      <a:pt x="609" y="1001"/>
                    </a:lnTo>
                    <a:lnTo>
                      <a:pt x="601" y="1001"/>
                    </a:lnTo>
                    <a:lnTo>
                      <a:pt x="589" y="997"/>
                    </a:lnTo>
                    <a:lnTo>
                      <a:pt x="573" y="990"/>
                    </a:lnTo>
                    <a:lnTo>
                      <a:pt x="558" y="985"/>
                    </a:lnTo>
                    <a:lnTo>
                      <a:pt x="540" y="980"/>
                    </a:lnTo>
                    <a:lnTo>
                      <a:pt x="525" y="976"/>
                    </a:lnTo>
                    <a:lnTo>
                      <a:pt x="509" y="976"/>
                    </a:lnTo>
                    <a:lnTo>
                      <a:pt x="497" y="982"/>
                    </a:lnTo>
                    <a:lnTo>
                      <a:pt x="483" y="996"/>
                    </a:lnTo>
                    <a:lnTo>
                      <a:pt x="474" y="1006"/>
                    </a:lnTo>
                    <a:lnTo>
                      <a:pt x="466" y="1009"/>
                    </a:lnTo>
                    <a:lnTo>
                      <a:pt x="454" y="1004"/>
                    </a:lnTo>
                    <a:lnTo>
                      <a:pt x="437" y="994"/>
                    </a:lnTo>
                    <a:lnTo>
                      <a:pt x="421" y="989"/>
                    </a:lnTo>
                    <a:lnTo>
                      <a:pt x="413" y="992"/>
                    </a:lnTo>
                    <a:lnTo>
                      <a:pt x="417" y="1009"/>
                    </a:lnTo>
                    <a:lnTo>
                      <a:pt x="423" y="1022"/>
                    </a:lnTo>
                    <a:lnTo>
                      <a:pt x="427" y="1036"/>
                    </a:lnTo>
                    <a:lnTo>
                      <a:pt x="433" y="1048"/>
                    </a:lnTo>
                    <a:lnTo>
                      <a:pt x="438" y="1063"/>
                    </a:lnTo>
                    <a:lnTo>
                      <a:pt x="446" y="1079"/>
                    </a:lnTo>
                    <a:lnTo>
                      <a:pt x="458" y="1096"/>
                    </a:lnTo>
                    <a:lnTo>
                      <a:pt x="472" y="1116"/>
                    </a:lnTo>
                    <a:lnTo>
                      <a:pt x="491" y="1138"/>
                    </a:lnTo>
                    <a:lnTo>
                      <a:pt x="515" y="1161"/>
                    </a:lnTo>
                    <a:lnTo>
                      <a:pt x="538" y="1182"/>
                    </a:lnTo>
                    <a:lnTo>
                      <a:pt x="564" y="1203"/>
                    </a:lnTo>
                    <a:lnTo>
                      <a:pt x="587" y="1224"/>
                    </a:lnTo>
                    <a:lnTo>
                      <a:pt x="611" y="1243"/>
                    </a:lnTo>
                    <a:lnTo>
                      <a:pt x="632" y="1262"/>
                    </a:lnTo>
                    <a:lnTo>
                      <a:pt x="652" y="1281"/>
                    </a:lnTo>
                    <a:lnTo>
                      <a:pt x="667" y="1298"/>
                    </a:lnTo>
                    <a:lnTo>
                      <a:pt x="687" y="1330"/>
                    </a:lnTo>
                    <a:lnTo>
                      <a:pt x="695" y="1351"/>
                    </a:lnTo>
                    <a:lnTo>
                      <a:pt x="703" y="1363"/>
                    </a:lnTo>
                    <a:lnTo>
                      <a:pt x="716" y="1366"/>
                    </a:lnTo>
                    <a:lnTo>
                      <a:pt x="732" y="1366"/>
                    </a:lnTo>
                    <a:lnTo>
                      <a:pt x="740" y="1365"/>
                    </a:lnTo>
                    <a:lnTo>
                      <a:pt x="750" y="1368"/>
                    </a:lnTo>
                    <a:lnTo>
                      <a:pt x="763" y="1375"/>
                    </a:lnTo>
                    <a:lnTo>
                      <a:pt x="773" y="1380"/>
                    </a:lnTo>
                    <a:lnTo>
                      <a:pt x="785" y="1385"/>
                    </a:lnTo>
                    <a:lnTo>
                      <a:pt x="795" y="1389"/>
                    </a:lnTo>
                    <a:lnTo>
                      <a:pt x="806" y="1392"/>
                    </a:lnTo>
                    <a:lnTo>
                      <a:pt x="818" y="1396"/>
                    </a:lnTo>
                    <a:lnTo>
                      <a:pt x="828" y="1399"/>
                    </a:lnTo>
                    <a:lnTo>
                      <a:pt x="840" y="1401"/>
                    </a:lnTo>
                    <a:lnTo>
                      <a:pt x="849" y="1403"/>
                    </a:lnTo>
                    <a:lnTo>
                      <a:pt x="867" y="1410"/>
                    </a:lnTo>
                    <a:lnTo>
                      <a:pt x="881" y="1422"/>
                    </a:lnTo>
                    <a:lnTo>
                      <a:pt x="891" y="1441"/>
                    </a:lnTo>
                    <a:lnTo>
                      <a:pt x="892" y="1466"/>
                    </a:lnTo>
                    <a:lnTo>
                      <a:pt x="891" y="1495"/>
                    </a:lnTo>
                    <a:lnTo>
                      <a:pt x="891" y="1525"/>
                    </a:lnTo>
                    <a:lnTo>
                      <a:pt x="898" y="1553"/>
                    </a:lnTo>
                    <a:lnTo>
                      <a:pt x="924" y="1573"/>
                    </a:lnTo>
                    <a:lnTo>
                      <a:pt x="941" y="1582"/>
                    </a:lnTo>
                    <a:lnTo>
                      <a:pt x="959" y="1587"/>
                    </a:lnTo>
                    <a:lnTo>
                      <a:pt x="979" y="1593"/>
                    </a:lnTo>
                    <a:lnTo>
                      <a:pt x="996" y="1593"/>
                    </a:lnTo>
                    <a:lnTo>
                      <a:pt x="1018" y="1593"/>
                    </a:lnTo>
                    <a:lnTo>
                      <a:pt x="1039" y="1587"/>
                    </a:lnTo>
                    <a:lnTo>
                      <a:pt x="1063" y="1580"/>
                    </a:lnTo>
                    <a:lnTo>
                      <a:pt x="1090" y="1570"/>
                    </a:lnTo>
                    <a:lnTo>
                      <a:pt x="1118" y="1560"/>
                    </a:lnTo>
                    <a:lnTo>
                      <a:pt x="1145" y="1554"/>
                    </a:lnTo>
                    <a:lnTo>
                      <a:pt x="1170" y="1551"/>
                    </a:lnTo>
                    <a:lnTo>
                      <a:pt x="1192" y="1551"/>
                    </a:lnTo>
                    <a:lnTo>
                      <a:pt x="1209" y="1554"/>
                    </a:lnTo>
                    <a:lnTo>
                      <a:pt x="1219" y="1558"/>
                    </a:lnTo>
                    <a:lnTo>
                      <a:pt x="1221" y="1561"/>
                    </a:lnTo>
                    <a:lnTo>
                      <a:pt x="1215" y="1565"/>
                    </a:lnTo>
                    <a:lnTo>
                      <a:pt x="1200" y="1570"/>
                    </a:lnTo>
                    <a:lnTo>
                      <a:pt x="1198" y="1575"/>
                    </a:lnTo>
                    <a:lnTo>
                      <a:pt x="1208" y="1577"/>
                    </a:lnTo>
                    <a:lnTo>
                      <a:pt x="1231" y="1579"/>
                    </a:lnTo>
                    <a:lnTo>
                      <a:pt x="1245" y="1580"/>
                    </a:lnTo>
                    <a:lnTo>
                      <a:pt x="1256" y="1584"/>
                    </a:lnTo>
                    <a:lnTo>
                      <a:pt x="1268" y="1589"/>
                    </a:lnTo>
                    <a:lnTo>
                      <a:pt x="1280" y="1596"/>
                    </a:lnTo>
                    <a:lnTo>
                      <a:pt x="1290" y="1603"/>
                    </a:lnTo>
                    <a:lnTo>
                      <a:pt x="1301" y="1612"/>
                    </a:lnTo>
                    <a:lnTo>
                      <a:pt x="1313" y="1617"/>
                    </a:lnTo>
                    <a:lnTo>
                      <a:pt x="1327" y="1622"/>
                    </a:lnTo>
                    <a:lnTo>
                      <a:pt x="1345" y="1626"/>
                    </a:lnTo>
                    <a:lnTo>
                      <a:pt x="1370" y="1631"/>
                    </a:lnTo>
                    <a:lnTo>
                      <a:pt x="1397" y="1638"/>
                    </a:lnTo>
                    <a:lnTo>
                      <a:pt x="1429" y="1645"/>
                    </a:lnTo>
                    <a:lnTo>
                      <a:pt x="1458" y="1655"/>
                    </a:lnTo>
                    <a:lnTo>
                      <a:pt x="1485" y="1667"/>
                    </a:lnTo>
                    <a:lnTo>
                      <a:pt x="1509" y="1681"/>
                    </a:lnTo>
                    <a:lnTo>
                      <a:pt x="1525" y="1697"/>
                    </a:lnTo>
                    <a:lnTo>
                      <a:pt x="1538" y="1716"/>
                    </a:lnTo>
                    <a:lnTo>
                      <a:pt x="1556" y="1737"/>
                    </a:lnTo>
                    <a:lnTo>
                      <a:pt x="1575" y="1758"/>
                    </a:lnTo>
                    <a:lnTo>
                      <a:pt x="1599" y="1779"/>
                    </a:lnTo>
                    <a:lnTo>
                      <a:pt x="1620" y="1800"/>
                    </a:lnTo>
                    <a:lnTo>
                      <a:pt x="1644" y="1815"/>
                    </a:lnTo>
                    <a:lnTo>
                      <a:pt x="1665" y="1829"/>
                    </a:lnTo>
                    <a:lnTo>
                      <a:pt x="1685" y="1840"/>
                    </a:lnTo>
                    <a:lnTo>
                      <a:pt x="1703" y="1847"/>
                    </a:lnTo>
                    <a:lnTo>
                      <a:pt x="1716" y="1852"/>
                    </a:lnTo>
                    <a:lnTo>
                      <a:pt x="1730" y="1857"/>
                    </a:lnTo>
                    <a:lnTo>
                      <a:pt x="1742" y="1862"/>
                    </a:lnTo>
                    <a:lnTo>
                      <a:pt x="1753" y="1869"/>
                    </a:lnTo>
                    <a:lnTo>
                      <a:pt x="1763" y="1876"/>
                    </a:lnTo>
                    <a:lnTo>
                      <a:pt x="1773" y="1887"/>
                    </a:lnTo>
                    <a:lnTo>
                      <a:pt x="1781" y="1897"/>
                    </a:lnTo>
                    <a:lnTo>
                      <a:pt x="1789" y="1908"/>
                    </a:lnTo>
                    <a:lnTo>
                      <a:pt x="1800" y="1915"/>
                    </a:lnTo>
                    <a:lnTo>
                      <a:pt x="1810" y="1922"/>
                    </a:lnTo>
                    <a:lnTo>
                      <a:pt x="1822" y="1927"/>
                    </a:lnTo>
                    <a:lnTo>
                      <a:pt x="1832" y="1932"/>
                    </a:lnTo>
                    <a:lnTo>
                      <a:pt x="1844" y="1939"/>
                    </a:lnTo>
                    <a:lnTo>
                      <a:pt x="1853" y="1950"/>
                    </a:lnTo>
                    <a:lnTo>
                      <a:pt x="1861" y="1963"/>
                    </a:lnTo>
                    <a:lnTo>
                      <a:pt x="1869" y="1977"/>
                    </a:lnTo>
                    <a:lnTo>
                      <a:pt x="1879" y="1988"/>
                    </a:lnTo>
                    <a:lnTo>
                      <a:pt x="1887" y="1995"/>
                    </a:lnTo>
                    <a:lnTo>
                      <a:pt x="1896" y="1998"/>
                    </a:lnTo>
                    <a:lnTo>
                      <a:pt x="1906" y="2002"/>
                    </a:lnTo>
                    <a:lnTo>
                      <a:pt x="1916" y="2003"/>
                    </a:lnTo>
                    <a:lnTo>
                      <a:pt x="1926" y="2003"/>
                    </a:lnTo>
                    <a:lnTo>
                      <a:pt x="1935" y="2005"/>
                    </a:lnTo>
                    <a:lnTo>
                      <a:pt x="1947" y="2007"/>
                    </a:lnTo>
                    <a:lnTo>
                      <a:pt x="1959" y="2005"/>
                    </a:lnTo>
                    <a:lnTo>
                      <a:pt x="1971" y="2003"/>
                    </a:lnTo>
                    <a:lnTo>
                      <a:pt x="1982" y="2000"/>
                    </a:lnTo>
                    <a:lnTo>
                      <a:pt x="1994" y="1993"/>
                    </a:lnTo>
                    <a:lnTo>
                      <a:pt x="2002" y="1986"/>
                    </a:lnTo>
                    <a:lnTo>
                      <a:pt x="2008" y="1979"/>
                    </a:lnTo>
                    <a:lnTo>
                      <a:pt x="2010" y="1969"/>
                    </a:lnTo>
                    <a:lnTo>
                      <a:pt x="2010" y="1956"/>
                    </a:lnTo>
                    <a:lnTo>
                      <a:pt x="2006" y="1946"/>
                    </a:lnTo>
                    <a:lnTo>
                      <a:pt x="2002" y="1934"/>
                    </a:lnTo>
                    <a:lnTo>
                      <a:pt x="1996" y="1922"/>
                    </a:lnTo>
                    <a:lnTo>
                      <a:pt x="1986" y="1911"/>
                    </a:lnTo>
                    <a:lnTo>
                      <a:pt x="1977" y="1901"/>
                    </a:lnTo>
                    <a:lnTo>
                      <a:pt x="1963" y="1892"/>
                    </a:lnTo>
                    <a:lnTo>
                      <a:pt x="1945" y="1883"/>
                    </a:lnTo>
                    <a:lnTo>
                      <a:pt x="1928" y="1875"/>
                    </a:lnTo>
                    <a:lnTo>
                      <a:pt x="1910" y="1866"/>
                    </a:lnTo>
                    <a:lnTo>
                      <a:pt x="1892" y="1856"/>
                    </a:lnTo>
                    <a:lnTo>
                      <a:pt x="1877" y="1845"/>
                    </a:lnTo>
                    <a:lnTo>
                      <a:pt x="1861" y="1833"/>
                    </a:lnTo>
                    <a:lnTo>
                      <a:pt x="1849" y="1822"/>
                    </a:lnTo>
                    <a:lnTo>
                      <a:pt x="1840" y="1812"/>
                    </a:lnTo>
                    <a:lnTo>
                      <a:pt x="1834" y="1802"/>
                    </a:lnTo>
                    <a:lnTo>
                      <a:pt x="1826" y="1788"/>
                    </a:lnTo>
                    <a:lnTo>
                      <a:pt x="1814" y="1779"/>
                    </a:lnTo>
                    <a:lnTo>
                      <a:pt x="1798" y="1772"/>
                    </a:lnTo>
                    <a:lnTo>
                      <a:pt x="1781" y="1760"/>
                    </a:lnTo>
                    <a:lnTo>
                      <a:pt x="1771" y="1749"/>
                    </a:lnTo>
                    <a:lnTo>
                      <a:pt x="1763" y="1730"/>
                    </a:lnTo>
                    <a:lnTo>
                      <a:pt x="1757" y="1708"/>
                    </a:lnTo>
                    <a:lnTo>
                      <a:pt x="1752" y="1681"/>
                    </a:lnTo>
                    <a:lnTo>
                      <a:pt x="1744" y="1657"/>
                    </a:lnTo>
                    <a:lnTo>
                      <a:pt x="1736" y="1633"/>
                    </a:lnTo>
                    <a:lnTo>
                      <a:pt x="1728" y="1612"/>
                    </a:lnTo>
                    <a:lnTo>
                      <a:pt x="1716" y="1598"/>
                    </a:lnTo>
                    <a:lnTo>
                      <a:pt x="1703" y="1587"/>
                    </a:lnTo>
                    <a:lnTo>
                      <a:pt x="1685" y="1577"/>
                    </a:lnTo>
                    <a:lnTo>
                      <a:pt x="1663" y="1567"/>
                    </a:lnTo>
                    <a:lnTo>
                      <a:pt x="1644" y="1558"/>
                    </a:lnTo>
                    <a:lnTo>
                      <a:pt x="1622" y="1547"/>
                    </a:lnTo>
                    <a:lnTo>
                      <a:pt x="1603" y="1535"/>
                    </a:lnTo>
                    <a:lnTo>
                      <a:pt x="1589" y="1525"/>
                    </a:lnTo>
                    <a:lnTo>
                      <a:pt x="1577" y="1513"/>
                    </a:lnTo>
                    <a:lnTo>
                      <a:pt x="1572" y="1504"/>
                    </a:lnTo>
                    <a:lnTo>
                      <a:pt x="1564" y="1495"/>
                    </a:lnTo>
                    <a:lnTo>
                      <a:pt x="1554" y="1488"/>
                    </a:lnTo>
                    <a:lnTo>
                      <a:pt x="1542" y="1479"/>
                    </a:lnTo>
                    <a:lnTo>
                      <a:pt x="1530" y="1471"/>
                    </a:lnTo>
                    <a:lnTo>
                      <a:pt x="1519" y="1462"/>
                    </a:lnTo>
                    <a:lnTo>
                      <a:pt x="1507" y="1453"/>
                    </a:lnTo>
                    <a:lnTo>
                      <a:pt x="1495" y="1445"/>
                    </a:lnTo>
                    <a:lnTo>
                      <a:pt x="1478" y="1441"/>
                    </a:lnTo>
                    <a:lnTo>
                      <a:pt x="1464" y="1438"/>
                    </a:lnTo>
                    <a:lnTo>
                      <a:pt x="1452" y="1436"/>
                    </a:lnTo>
                    <a:lnTo>
                      <a:pt x="1442" y="1432"/>
                    </a:lnTo>
                    <a:lnTo>
                      <a:pt x="1429" y="1429"/>
                    </a:lnTo>
                    <a:lnTo>
                      <a:pt x="1417" y="1422"/>
                    </a:lnTo>
                    <a:lnTo>
                      <a:pt x="1405" y="1415"/>
                    </a:lnTo>
                    <a:lnTo>
                      <a:pt x="1395" y="1408"/>
                    </a:lnTo>
                    <a:lnTo>
                      <a:pt x="1384" y="1401"/>
                    </a:lnTo>
                    <a:lnTo>
                      <a:pt x="1372" y="1396"/>
                    </a:lnTo>
                    <a:lnTo>
                      <a:pt x="1360" y="1392"/>
                    </a:lnTo>
                    <a:lnTo>
                      <a:pt x="1346" y="139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C9900"/>
                  </a:gs>
                  <a:gs pos="100000">
                    <a:srgbClr val="5E4700"/>
                  </a:gs>
                </a:gsLst>
                <a:lin ang="5400000" scaled="1"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grpSp>
            <p:nvGrpSpPr>
              <p:cNvPr id="4" name="Group 46"/>
              <p:cNvGrpSpPr>
                <a:grpSpLocks/>
              </p:cNvGrpSpPr>
              <p:nvPr/>
            </p:nvGrpSpPr>
            <p:grpSpPr bwMode="auto">
              <a:xfrm>
                <a:off x="3924" y="2424"/>
                <a:ext cx="680" cy="313"/>
                <a:chOff x="3878" y="2429"/>
                <a:chExt cx="680" cy="279"/>
              </a:xfrm>
            </p:grpSpPr>
            <p:sp>
              <p:nvSpPr>
                <p:cNvPr id="74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3912" y="2533"/>
                  <a:ext cx="613" cy="69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p3d prstMaterial="metal">
                  <a:bevelT w="88900" h="88900"/>
                </a:sp3d>
                <a:extLst/>
              </p:spPr>
              <p:txBody>
                <a:bodyPr lIns="0" tIns="0" rIns="0" bIns="0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70000"/>
                    </a:lnSpc>
                    <a:spcBef>
                      <a:spcPct val="50000"/>
                    </a:spcBef>
                    <a:buFont typeface="Wingdings" pitchFamily="2" charset="2"/>
                    <a:buNone/>
                    <a:defRPr/>
                  </a:pPr>
                  <a:r>
                    <a:rPr lang="hr-HR" altLang="sr-Latn-RS" sz="900" b="1" dirty="0">
                      <a:latin typeface="Arial" pitchFamily="34" charset="0"/>
                    </a:rPr>
                    <a:t>ZAGREB</a:t>
                  </a:r>
                  <a:endParaRPr lang="hr-HR" altLang="sr-Latn-RS" sz="750" dirty="0">
                    <a:latin typeface="Arial" pitchFamily="34" charset="0"/>
                  </a:endParaRPr>
                </a:p>
              </p:txBody>
            </p:sp>
            <p:sp>
              <p:nvSpPr>
                <p:cNvPr id="75" name="Oval 48"/>
                <p:cNvSpPr>
                  <a:spLocks noChangeArrowheads="1"/>
                </p:cNvSpPr>
                <p:nvPr/>
              </p:nvSpPr>
              <p:spPr bwMode="auto">
                <a:xfrm>
                  <a:off x="3878" y="2429"/>
                  <a:ext cx="680" cy="279"/>
                </a:xfrm>
                <a:prstGeom prst="ellips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p3d prstMaterial="metal">
                  <a:bevelT w="88900" h="88900"/>
                </a:sp3d>
                <a:extLst/>
              </p:spPr>
              <p:txBody>
                <a:bodyPr lIns="0" tIns="0" rIns="0" bIns="0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sr-Latn-RS" altLang="sr-Latn-RS">
                    <a:latin typeface="Arial" pitchFamily="34" charset="0"/>
                  </a:endParaRPr>
                </a:p>
              </p:txBody>
            </p:sp>
          </p:grpSp>
          <p:sp>
            <p:nvSpPr>
              <p:cNvPr id="58" name="Freeform 49"/>
              <p:cNvSpPr>
                <a:spLocks/>
              </p:cNvSpPr>
              <p:nvPr/>
            </p:nvSpPr>
            <p:spPr bwMode="auto">
              <a:xfrm>
                <a:off x="4087" y="2930"/>
                <a:ext cx="1334" cy="279"/>
              </a:xfrm>
              <a:custGeom>
                <a:avLst/>
                <a:gdLst>
                  <a:gd name="T0" fmla="*/ 1 w 1920"/>
                  <a:gd name="T1" fmla="*/ 1 h 464"/>
                  <a:gd name="T2" fmla="*/ 1 w 1920"/>
                  <a:gd name="T3" fmla="*/ 1 h 464"/>
                  <a:gd name="T4" fmla="*/ 1 w 1920"/>
                  <a:gd name="T5" fmla="*/ 1 h 464"/>
                  <a:gd name="T6" fmla="*/ 1 w 1920"/>
                  <a:gd name="T7" fmla="*/ 1 h 464"/>
                  <a:gd name="T8" fmla="*/ 1 w 1920"/>
                  <a:gd name="T9" fmla="*/ 1 h 464"/>
                  <a:gd name="T10" fmla="*/ 1 w 1920"/>
                  <a:gd name="T11" fmla="*/ 1 h 464"/>
                  <a:gd name="T12" fmla="*/ 1 w 1920"/>
                  <a:gd name="T13" fmla="*/ 1 h 464"/>
                  <a:gd name="T14" fmla="*/ 1 w 1920"/>
                  <a:gd name="T15" fmla="*/ 1 h 464"/>
                  <a:gd name="T16" fmla="*/ 1 w 1920"/>
                  <a:gd name="T17" fmla="*/ 1 h 464"/>
                  <a:gd name="T18" fmla="*/ 1 w 1920"/>
                  <a:gd name="T19" fmla="*/ 1 h 464"/>
                  <a:gd name="T20" fmla="*/ 1 w 1920"/>
                  <a:gd name="T21" fmla="*/ 1 h 464"/>
                  <a:gd name="T22" fmla="*/ 1 w 1920"/>
                  <a:gd name="T23" fmla="*/ 1 h 464"/>
                  <a:gd name="T24" fmla="*/ 1 w 1920"/>
                  <a:gd name="T25" fmla="*/ 1 h 464"/>
                  <a:gd name="T26" fmla="*/ 1 w 1920"/>
                  <a:gd name="T27" fmla="*/ 1 h 464"/>
                  <a:gd name="T28" fmla="*/ 1 w 1920"/>
                  <a:gd name="T29" fmla="*/ 1 h 464"/>
                  <a:gd name="T30" fmla="*/ 1 w 1920"/>
                  <a:gd name="T31" fmla="*/ 1 h 464"/>
                  <a:gd name="T32" fmla="*/ 1 w 1920"/>
                  <a:gd name="T33" fmla="*/ 1 h 464"/>
                  <a:gd name="T34" fmla="*/ 1 w 1920"/>
                  <a:gd name="T35" fmla="*/ 1 h 464"/>
                  <a:gd name="T36" fmla="*/ 1 w 1920"/>
                  <a:gd name="T37" fmla="*/ 1 h 464"/>
                  <a:gd name="T38" fmla="*/ 1 w 1920"/>
                  <a:gd name="T39" fmla="*/ 1 h 464"/>
                  <a:gd name="T40" fmla="*/ 1 w 1920"/>
                  <a:gd name="T41" fmla="*/ 1 h 464"/>
                  <a:gd name="T42" fmla="*/ 1 w 1920"/>
                  <a:gd name="T43" fmla="*/ 1 h 464"/>
                  <a:gd name="T44" fmla="*/ 1 w 1920"/>
                  <a:gd name="T45" fmla="*/ 1 h 464"/>
                  <a:gd name="T46" fmla="*/ 1 w 1920"/>
                  <a:gd name="T47" fmla="*/ 1 h 464"/>
                  <a:gd name="T48" fmla="*/ 1 w 1920"/>
                  <a:gd name="T49" fmla="*/ 1 h 464"/>
                  <a:gd name="T50" fmla="*/ 1 w 1920"/>
                  <a:gd name="T51" fmla="*/ 1 h 464"/>
                  <a:gd name="T52" fmla="*/ 1 w 1920"/>
                  <a:gd name="T53" fmla="*/ 1 h 464"/>
                  <a:gd name="T54" fmla="*/ 1 w 1920"/>
                  <a:gd name="T55" fmla="*/ 1 h 464"/>
                  <a:gd name="T56" fmla="*/ 1 w 1920"/>
                  <a:gd name="T57" fmla="*/ 1 h 464"/>
                  <a:gd name="T58" fmla="*/ 1 w 1920"/>
                  <a:gd name="T59" fmla="*/ 1 h 464"/>
                  <a:gd name="T60" fmla="*/ 1 w 1920"/>
                  <a:gd name="T61" fmla="*/ 1 h 464"/>
                  <a:gd name="T62" fmla="*/ 1 w 1920"/>
                  <a:gd name="T63" fmla="*/ 1 h 464"/>
                  <a:gd name="T64" fmla="*/ 1 w 1920"/>
                  <a:gd name="T65" fmla="*/ 1 h 464"/>
                  <a:gd name="T66" fmla="*/ 1 w 1920"/>
                  <a:gd name="T67" fmla="*/ 1 h 464"/>
                  <a:gd name="T68" fmla="*/ 1 w 1920"/>
                  <a:gd name="T69" fmla="*/ 1 h 464"/>
                  <a:gd name="T70" fmla="*/ 1 w 1920"/>
                  <a:gd name="T71" fmla="*/ 1 h 464"/>
                  <a:gd name="T72" fmla="*/ 1 w 1920"/>
                  <a:gd name="T73" fmla="*/ 1 h 464"/>
                  <a:gd name="T74" fmla="*/ 1 w 1920"/>
                  <a:gd name="T75" fmla="*/ 1 h 464"/>
                  <a:gd name="T76" fmla="*/ 1 w 1920"/>
                  <a:gd name="T77" fmla="*/ 1 h 464"/>
                  <a:gd name="T78" fmla="*/ 1 w 1920"/>
                  <a:gd name="T79" fmla="*/ 1 h 464"/>
                  <a:gd name="T80" fmla="*/ 1 w 1920"/>
                  <a:gd name="T81" fmla="*/ 1 h 464"/>
                  <a:gd name="T82" fmla="*/ 1 w 1920"/>
                  <a:gd name="T83" fmla="*/ 1 h 464"/>
                  <a:gd name="T84" fmla="*/ 1 w 1920"/>
                  <a:gd name="T85" fmla="*/ 1 h 464"/>
                  <a:gd name="T86" fmla="*/ 1 w 1920"/>
                  <a:gd name="T87" fmla="*/ 1 h 464"/>
                  <a:gd name="T88" fmla="*/ 1 w 1920"/>
                  <a:gd name="T89" fmla="*/ 1 h 464"/>
                  <a:gd name="T90" fmla="*/ 1 w 1920"/>
                  <a:gd name="T91" fmla="*/ 1 h 464"/>
                  <a:gd name="T92" fmla="*/ 1 w 1920"/>
                  <a:gd name="T93" fmla="*/ 1 h 464"/>
                  <a:gd name="T94" fmla="*/ 1 w 1920"/>
                  <a:gd name="T95" fmla="*/ 1 h 464"/>
                  <a:gd name="T96" fmla="*/ 1 w 1920"/>
                  <a:gd name="T97" fmla="*/ 1 h 464"/>
                  <a:gd name="T98" fmla="*/ 1 w 1920"/>
                  <a:gd name="T99" fmla="*/ 1 h 464"/>
                  <a:gd name="T100" fmla="*/ 1 w 1920"/>
                  <a:gd name="T101" fmla="*/ 1 h 464"/>
                  <a:gd name="T102" fmla="*/ 1 w 1920"/>
                  <a:gd name="T103" fmla="*/ 1 h 464"/>
                  <a:gd name="T104" fmla="*/ 1 w 1920"/>
                  <a:gd name="T105" fmla="*/ 1 h 464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920"/>
                  <a:gd name="T160" fmla="*/ 0 h 464"/>
                  <a:gd name="T161" fmla="*/ 1920 w 1920"/>
                  <a:gd name="T162" fmla="*/ 464 h 464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920" h="464">
                    <a:moveTo>
                      <a:pt x="1859" y="276"/>
                    </a:moveTo>
                    <a:lnTo>
                      <a:pt x="1844" y="273"/>
                    </a:lnTo>
                    <a:lnTo>
                      <a:pt x="1828" y="268"/>
                    </a:lnTo>
                    <a:lnTo>
                      <a:pt x="1813" y="259"/>
                    </a:lnTo>
                    <a:lnTo>
                      <a:pt x="1801" y="248"/>
                    </a:lnTo>
                    <a:lnTo>
                      <a:pt x="1789" y="238"/>
                    </a:lnTo>
                    <a:lnTo>
                      <a:pt x="1781" y="228"/>
                    </a:lnTo>
                    <a:lnTo>
                      <a:pt x="1775" y="215"/>
                    </a:lnTo>
                    <a:lnTo>
                      <a:pt x="1773" y="205"/>
                    </a:lnTo>
                    <a:lnTo>
                      <a:pt x="1771" y="186"/>
                    </a:lnTo>
                    <a:lnTo>
                      <a:pt x="1766" y="168"/>
                    </a:lnTo>
                    <a:lnTo>
                      <a:pt x="1754" y="153"/>
                    </a:lnTo>
                    <a:lnTo>
                      <a:pt x="1736" y="134"/>
                    </a:lnTo>
                    <a:lnTo>
                      <a:pt x="1726" y="123"/>
                    </a:lnTo>
                    <a:lnTo>
                      <a:pt x="1717" y="114"/>
                    </a:lnTo>
                    <a:lnTo>
                      <a:pt x="1707" y="107"/>
                    </a:lnTo>
                    <a:lnTo>
                      <a:pt x="1697" y="102"/>
                    </a:lnTo>
                    <a:lnTo>
                      <a:pt x="1687" y="99"/>
                    </a:lnTo>
                    <a:lnTo>
                      <a:pt x="1676" y="99"/>
                    </a:lnTo>
                    <a:lnTo>
                      <a:pt x="1666" y="102"/>
                    </a:lnTo>
                    <a:lnTo>
                      <a:pt x="1656" y="109"/>
                    </a:lnTo>
                    <a:lnTo>
                      <a:pt x="1646" y="116"/>
                    </a:lnTo>
                    <a:lnTo>
                      <a:pt x="1633" y="116"/>
                    </a:lnTo>
                    <a:lnTo>
                      <a:pt x="1619" y="114"/>
                    </a:lnTo>
                    <a:lnTo>
                      <a:pt x="1607" y="109"/>
                    </a:lnTo>
                    <a:lnTo>
                      <a:pt x="1595" y="102"/>
                    </a:lnTo>
                    <a:lnTo>
                      <a:pt x="1586" y="97"/>
                    </a:lnTo>
                    <a:lnTo>
                      <a:pt x="1578" y="92"/>
                    </a:lnTo>
                    <a:lnTo>
                      <a:pt x="1576" y="90"/>
                    </a:lnTo>
                    <a:lnTo>
                      <a:pt x="1513" y="81"/>
                    </a:lnTo>
                    <a:lnTo>
                      <a:pt x="1507" y="81"/>
                    </a:lnTo>
                    <a:lnTo>
                      <a:pt x="1492" y="80"/>
                    </a:lnTo>
                    <a:lnTo>
                      <a:pt x="1476" y="83"/>
                    </a:lnTo>
                    <a:lnTo>
                      <a:pt x="1470" y="90"/>
                    </a:lnTo>
                    <a:lnTo>
                      <a:pt x="1466" y="97"/>
                    </a:lnTo>
                    <a:lnTo>
                      <a:pt x="1456" y="102"/>
                    </a:lnTo>
                    <a:lnTo>
                      <a:pt x="1441" y="109"/>
                    </a:lnTo>
                    <a:lnTo>
                      <a:pt x="1423" y="113"/>
                    </a:lnTo>
                    <a:lnTo>
                      <a:pt x="1404" y="113"/>
                    </a:lnTo>
                    <a:lnTo>
                      <a:pt x="1386" y="111"/>
                    </a:lnTo>
                    <a:lnTo>
                      <a:pt x="1372" y="104"/>
                    </a:lnTo>
                    <a:lnTo>
                      <a:pt x="1362" y="90"/>
                    </a:lnTo>
                    <a:lnTo>
                      <a:pt x="1349" y="71"/>
                    </a:lnTo>
                    <a:lnTo>
                      <a:pt x="1337" y="69"/>
                    </a:lnTo>
                    <a:lnTo>
                      <a:pt x="1325" y="76"/>
                    </a:lnTo>
                    <a:lnTo>
                      <a:pt x="1321" y="81"/>
                    </a:lnTo>
                    <a:lnTo>
                      <a:pt x="1306" y="101"/>
                    </a:lnTo>
                    <a:lnTo>
                      <a:pt x="1286" y="114"/>
                    </a:lnTo>
                    <a:lnTo>
                      <a:pt x="1263" y="123"/>
                    </a:lnTo>
                    <a:lnTo>
                      <a:pt x="1239" y="127"/>
                    </a:lnTo>
                    <a:lnTo>
                      <a:pt x="1216" y="125"/>
                    </a:lnTo>
                    <a:lnTo>
                      <a:pt x="1196" y="120"/>
                    </a:lnTo>
                    <a:lnTo>
                      <a:pt x="1179" y="111"/>
                    </a:lnTo>
                    <a:lnTo>
                      <a:pt x="1167" y="101"/>
                    </a:lnTo>
                    <a:lnTo>
                      <a:pt x="1159" y="90"/>
                    </a:lnTo>
                    <a:lnTo>
                      <a:pt x="1149" y="83"/>
                    </a:lnTo>
                    <a:lnTo>
                      <a:pt x="1139" y="80"/>
                    </a:lnTo>
                    <a:lnTo>
                      <a:pt x="1130" y="78"/>
                    </a:lnTo>
                    <a:lnTo>
                      <a:pt x="1122" y="78"/>
                    </a:lnTo>
                    <a:lnTo>
                      <a:pt x="1114" y="80"/>
                    </a:lnTo>
                    <a:lnTo>
                      <a:pt x="1110" y="81"/>
                    </a:lnTo>
                    <a:lnTo>
                      <a:pt x="1108" y="81"/>
                    </a:lnTo>
                    <a:lnTo>
                      <a:pt x="1085" y="90"/>
                    </a:lnTo>
                    <a:lnTo>
                      <a:pt x="1063" y="92"/>
                    </a:lnTo>
                    <a:lnTo>
                      <a:pt x="1040" y="90"/>
                    </a:lnTo>
                    <a:lnTo>
                      <a:pt x="1018" y="85"/>
                    </a:lnTo>
                    <a:lnTo>
                      <a:pt x="1000" y="76"/>
                    </a:lnTo>
                    <a:lnTo>
                      <a:pt x="987" y="69"/>
                    </a:lnTo>
                    <a:lnTo>
                      <a:pt x="977" y="64"/>
                    </a:lnTo>
                    <a:lnTo>
                      <a:pt x="973" y="62"/>
                    </a:lnTo>
                    <a:lnTo>
                      <a:pt x="961" y="66"/>
                    </a:lnTo>
                    <a:lnTo>
                      <a:pt x="948" y="67"/>
                    </a:lnTo>
                    <a:lnTo>
                      <a:pt x="934" y="66"/>
                    </a:lnTo>
                    <a:lnTo>
                      <a:pt x="922" y="62"/>
                    </a:lnTo>
                    <a:lnTo>
                      <a:pt x="910" y="60"/>
                    </a:lnTo>
                    <a:lnTo>
                      <a:pt x="903" y="57"/>
                    </a:lnTo>
                    <a:lnTo>
                      <a:pt x="897" y="55"/>
                    </a:lnTo>
                    <a:lnTo>
                      <a:pt x="895" y="54"/>
                    </a:lnTo>
                    <a:lnTo>
                      <a:pt x="875" y="60"/>
                    </a:lnTo>
                    <a:lnTo>
                      <a:pt x="856" y="64"/>
                    </a:lnTo>
                    <a:lnTo>
                      <a:pt x="836" y="66"/>
                    </a:lnTo>
                    <a:lnTo>
                      <a:pt x="818" y="64"/>
                    </a:lnTo>
                    <a:lnTo>
                      <a:pt x="801" y="62"/>
                    </a:lnTo>
                    <a:lnTo>
                      <a:pt x="785" y="59"/>
                    </a:lnTo>
                    <a:lnTo>
                      <a:pt x="773" y="54"/>
                    </a:lnTo>
                    <a:lnTo>
                      <a:pt x="766" y="48"/>
                    </a:lnTo>
                    <a:lnTo>
                      <a:pt x="758" y="41"/>
                    </a:lnTo>
                    <a:lnTo>
                      <a:pt x="748" y="33"/>
                    </a:lnTo>
                    <a:lnTo>
                      <a:pt x="736" y="22"/>
                    </a:lnTo>
                    <a:lnTo>
                      <a:pt x="723" y="12"/>
                    </a:lnTo>
                    <a:lnTo>
                      <a:pt x="709" y="5"/>
                    </a:lnTo>
                    <a:lnTo>
                      <a:pt x="693" y="0"/>
                    </a:lnTo>
                    <a:lnTo>
                      <a:pt x="676" y="1"/>
                    </a:lnTo>
                    <a:lnTo>
                      <a:pt x="660" y="10"/>
                    </a:lnTo>
                    <a:lnTo>
                      <a:pt x="642" y="20"/>
                    </a:lnTo>
                    <a:lnTo>
                      <a:pt x="623" y="27"/>
                    </a:lnTo>
                    <a:lnTo>
                      <a:pt x="603" y="29"/>
                    </a:lnTo>
                    <a:lnTo>
                      <a:pt x="584" y="31"/>
                    </a:lnTo>
                    <a:lnTo>
                      <a:pt x="564" y="29"/>
                    </a:lnTo>
                    <a:lnTo>
                      <a:pt x="544" y="26"/>
                    </a:lnTo>
                    <a:lnTo>
                      <a:pt x="529" y="20"/>
                    </a:lnTo>
                    <a:lnTo>
                      <a:pt x="515" y="15"/>
                    </a:lnTo>
                    <a:lnTo>
                      <a:pt x="503" y="10"/>
                    </a:lnTo>
                    <a:lnTo>
                      <a:pt x="492" y="8"/>
                    </a:lnTo>
                    <a:lnTo>
                      <a:pt x="482" y="7"/>
                    </a:lnTo>
                    <a:lnTo>
                      <a:pt x="472" y="7"/>
                    </a:lnTo>
                    <a:lnTo>
                      <a:pt x="462" y="8"/>
                    </a:lnTo>
                    <a:lnTo>
                      <a:pt x="454" y="10"/>
                    </a:lnTo>
                    <a:lnTo>
                      <a:pt x="447" y="13"/>
                    </a:lnTo>
                    <a:lnTo>
                      <a:pt x="441" y="19"/>
                    </a:lnTo>
                    <a:lnTo>
                      <a:pt x="433" y="27"/>
                    </a:lnTo>
                    <a:lnTo>
                      <a:pt x="425" y="40"/>
                    </a:lnTo>
                    <a:lnTo>
                      <a:pt x="415" y="54"/>
                    </a:lnTo>
                    <a:lnTo>
                      <a:pt x="406" y="71"/>
                    </a:lnTo>
                    <a:lnTo>
                      <a:pt x="396" y="88"/>
                    </a:lnTo>
                    <a:lnTo>
                      <a:pt x="386" y="104"/>
                    </a:lnTo>
                    <a:lnTo>
                      <a:pt x="380" y="118"/>
                    </a:lnTo>
                    <a:lnTo>
                      <a:pt x="376" y="128"/>
                    </a:lnTo>
                    <a:lnTo>
                      <a:pt x="374" y="137"/>
                    </a:lnTo>
                    <a:lnTo>
                      <a:pt x="368" y="148"/>
                    </a:lnTo>
                    <a:lnTo>
                      <a:pt x="362" y="156"/>
                    </a:lnTo>
                    <a:lnTo>
                      <a:pt x="355" y="163"/>
                    </a:lnTo>
                    <a:lnTo>
                      <a:pt x="345" y="170"/>
                    </a:lnTo>
                    <a:lnTo>
                      <a:pt x="333" y="175"/>
                    </a:lnTo>
                    <a:lnTo>
                      <a:pt x="321" y="179"/>
                    </a:lnTo>
                    <a:lnTo>
                      <a:pt x="308" y="181"/>
                    </a:lnTo>
                    <a:lnTo>
                      <a:pt x="294" y="181"/>
                    </a:lnTo>
                    <a:lnTo>
                      <a:pt x="280" y="179"/>
                    </a:lnTo>
                    <a:lnTo>
                      <a:pt x="269" y="175"/>
                    </a:lnTo>
                    <a:lnTo>
                      <a:pt x="257" y="170"/>
                    </a:lnTo>
                    <a:lnTo>
                      <a:pt x="245" y="165"/>
                    </a:lnTo>
                    <a:lnTo>
                      <a:pt x="237" y="158"/>
                    </a:lnTo>
                    <a:lnTo>
                      <a:pt x="229" y="151"/>
                    </a:lnTo>
                    <a:lnTo>
                      <a:pt x="224" y="142"/>
                    </a:lnTo>
                    <a:lnTo>
                      <a:pt x="220" y="134"/>
                    </a:lnTo>
                    <a:lnTo>
                      <a:pt x="216" y="125"/>
                    </a:lnTo>
                    <a:lnTo>
                      <a:pt x="210" y="118"/>
                    </a:lnTo>
                    <a:lnTo>
                      <a:pt x="202" y="109"/>
                    </a:lnTo>
                    <a:lnTo>
                      <a:pt x="194" y="101"/>
                    </a:lnTo>
                    <a:lnTo>
                      <a:pt x="184" y="92"/>
                    </a:lnTo>
                    <a:lnTo>
                      <a:pt x="175" y="81"/>
                    </a:lnTo>
                    <a:lnTo>
                      <a:pt x="161" y="71"/>
                    </a:lnTo>
                    <a:lnTo>
                      <a:pt x="139" y="50"/>
                    </a:lnTo>
                    <a:lnTo>
                      <a:pt x="130" y="33"/>
                    </a:lnTo>
                    <a:lnTo>
                      <a:pt x="128" y="20"/>
                    </a:lnTo>
                    <a:lnTo>
                      <a:pt x="128" y="15"/>
                    </a:lnTo>
                    <a:lnTo>
                      <a:pt x="32" y="10"/>
                    </a:lnTo>
                    <a:lnTo>
                      <a:pt x="4" y="54"/>
                    </a:lnTo>
                    <a:lnTo>
                      <a:pt x="4" y="69"/>
                    </a:lnTo>
                    <a:lnTo>
                      <a:pt x="2" y="109"/>
                    </a:lnTo>
                    <a:lnTo>
                      <a:pt x="0" y="160"/>
                    </a:lnTo>
                    <a:lnTo>
                      <a:pt x="2" y="203"/>
                    </a:lnTo>
                    <a:lnTo>
                      <a:pt x="14" y="203"/>
                    </a:lnTo>
                    <a:lnTo>
                      <a:pt x="14" y="208"/>
                    </a:lnTo>
                    <a:lnTo>
                      <a:pt x="16" y="221"/>
                    </a:lnTo>
                    <a:lnTo>
                      <a:pt x="24" y="240"/>
                    </a:lnTo>
                    <a:lnTo>
                      <a:pt x="45" y="261"/>
                    </a:lnTo>
                    <a:lnTo>
                      <a:pt x="59" y="271"/>
                    </a:lnTo>
                    <a:lnTo>
                      <a:pt x="69" y="280"/>
                    </a:lnTo>
                    <a:lnTo>
                      <a:pt x="79" y="289"/>
                    </a:lnTo>
                    <a:lnTo>
                      <a:pt x="87" y="297"/>
                    </a:lnTo>
                    <a:lnTo>
                      <a:pt x="94" y="306"/>
                    </a:lnTo>
                    <a:lnTo>
                      <a:pt x="100" y="315"/>
                    </a:lnTo>
                    <a:lnTo>
                      <a:pt x="106" y="323"/>
                    </a:lnTo>
                    <a:lnTo>
                      <a:pt x="110" y="332"/>
                    </a:lnTo>
                    <a:lnTo>
                      <a:pt x="116" y="341"/>
                    </a:lnTo>
                    <a:lnTo>
                      <a:pt x="122" y="348"/>
                    </a:lnTo>
                    <a:lnTo>
                      <a:pt x="132" y="355"/>
                    </a:lnTo>
                    <a:lnTo>
                      <a:pt x="141" y="360"/>
                    </a:lnTo>
                    <a:lnTo>
                      <a:pt x="153" y="363"/>
                    </a:lnTo>
                    <a:lnTo>
                      <a:pt x="167" y="367"/>
                    </a:lnTo>
                    <a:lnTo>
                      <a:pt x="181" y="370"/>
                    </a:lnTo>
                    <a:lnTo>
                      <a:pt x="194" y="370"/>
                    </a:lnTo>
                    <a:lnTo>
                      <a:pt x="208" y="369"/>
                    </a:lnTo>
                    <a:lnTo>
                      <a:pt x="220" y="365"/>
                    </a:lnTo>
                    <a:lnTo>
                      <a:pt x="231" y="360"/>
                    </a:lnTo>
                    <a:lnTo>
                      <a:pt x="241" y="353"/>
                    </a:lnTo>
                    <a:lnTo>
                      <a:pt x="249" y="344"/>
                    </a:lnTo>
                    <a:lnTo>
                      <a:pt x="255" y="336"/>
                    </a:lnTo>
                    <a:lnTo>
                      <a:pt x="259" y="327"/>
                    </a:lnTo>
                    <a:lnTo>
                      <a:pt x="263" y="318"/>
                    </a:lnTo>
                    <a:lnTo>
                      <a:pt x="267" y="308"/>
                    </a:lnTo>
                    <a:lnTo>
                      <a:pt x="272" y="292"/>
                    </a:lnTo>
                    <a:lnTo>
                      <a:pt x="280" y="276"/>
                    </a:lnTo>
                    <a:lnTo>
                      <a:pt x="290" y="259"/>
                    </a:lnTo>
                    <a:lnTo>
                      <a:pt x="300" y="243"/>
                    </a:lnTo>
                    <a:lnTo>
                      <a:pt x="310" y="228"/>
                    </a:lnTo>
                    <a:lnTo>
                      <a:pt x="319" y="215"/>
                    </a:lnTo>
                    <a:lnTo>
                      <a:pt x="327" y="208"/>
                    </a:lnTo>
                    <a:lnTo>
                      <a:pt x="333" y="203"/>
                    </a:lnTo>
                    <a:lnTo>
                      <a:pt x="341" y="200"/>
                    </a:lnTo>
                    <a:lnTo>
                      <a:pt x="349" y="196"/>
                    </a:lnTo>
                    <a:lnTo>
                      <a:pt x="359" y="195"/>
                    </a:lnTo>
                    <a:lnTo>
                      <a:pt x="368" y="195"/>
                    </a:lnTo>
                    <a:lnTo>
                      <a:pt x="378" y="196"/>
                    </a:lnTo>
                    <a:lnTo>
                      <a:pt x="390" y="200"/>
                    </a:lnTo>
                    <a:lnTo>
                      <a:pt x="402" y="203"/>
                    </a:lnTo>
                    <a:lnTo>
                      <a:pt x="415" y="208"/>
                    </a:lnTo>
                    <a:lnTo>
                      <a:pt x="431" y="214"/>
                    </a:lnTo>
                    <a:lnTo>
                      <a:pt x="451" y="217"/>
                    </a:lnTo>
                    <a:lnTo>
                      <a:pt x="470" y="219"/>
                    </a:lnTo>
                    <a:lnTo>
                      <a:pt x="490" y="219"/>
                    </a:lnTo>
                    <a:lnTo>
                      <a:pt x="509" y="215"/>
                    </a:lnTo>
                    <a:lnTo>
                      <a:pt x="527" y="208"/>
                    </a:lnTo>
                    <a:lnTo>
                      <a:pt x="544" y="198"/>
                    </a:lnTo>
                    <a:lnTo>
                      <a:pt x="560" y="189"/>
                    </a:lnTo>
                    <a:lnTo>
                      <a:pt x="578" y="188"/>
                    </a:lnTo>
                    <a:lnTo>
                      <a:pt x="593" y="193"/>
                    </a:lnTo>
                    <a:lnTo>
                      <a:pt x="609" y="200"/>
                    </a:lnTo>
                    <a:lnTo>
                      <a:pt x="623" y="210"/>
                    </a:lnTo>
                    <a:lnTo>
                      <a:pt x="635" y="221"/>
                    </a:lnTo>
                    <a:lnTo>
                      <a:pt x="644" y="229"/>
                    </a:lnTo>
                    <a:lnTo>
                      <a:pt x="652" y="236"/>
                    </a:lnTo>
                    <a:lnTo>
                      <a:pt x="660" y="242"/>
                    </a:lnTo>
                    <a:lnTo>
                      <a:pt x="672" y="247"/>
                    </a:lnTo>
                    <a:lnTo>
                      <a:pt x="687" y="250"/>
                    </a:lnTo>
                    <a:lnTo>
                      <a:pt x="705" y="254"/>
                    </a:lnTo>
                    <a:lnTo>
                      <a:pt x="723" y="254"/>
                    </a:lnTo>
                    <a:lnTo>
                      <a:pt x="742" y="254"/>
                    </a:lnTo>
                    <a:lnTo>
                      <a:pt x="762" y="248"/>
                    </a:lnTo>
                    <a:lnTo>
                      <a:pt x="779" y="242"/>
                    </a:lnTo>
                    <a:lnTo>
                      <a:pt x="781" y="243"/>
                    </a:lnTo>
                    <a:lnTo>
                      <a:pt x="787" y="245"/>
                    </a:lnTo>
                    <a:lnTo>
                      <a:pt x="797" y="248"/>
                    </a:lnTo>
                    <a:lnTo>
                      <a:pt x="809" y="252"/>
                    </a:lnTo>
                    <a:lnTo>
                      <a:pt x="820" y="254"/>
                    </a:lnTo>
                    <a:lnTo>
                      <a:pt x="834" y="255"/>
                    </a:lnTo>
                    <a:lnTo>
                      <a:pt x="848" y="254"/>
                    </a:lnTo>
                    <a:lnTo>
                      <a:pt x="860" y="250"/>
                    </a:lnTo>
                    <a:lnTo>
                      <a:pt x="863" y="252"/>
                    </a:lnTo>
                    <a:lnTo>
                      <a:pt x="871" y="257"/>
                    </a:lnTo>
                    <a:lnTo>
                      <a:pt x="887" y="264"/>
                    </a:lnTo>
                    <a:lnTo>
                      <a:pt x="905" y="273"/>
                    </a:lnTo>
                    <a:lnTo>
                      <a:pt x="924" y="278"/>
                    </a:lnTo>
                    <a:lnTo>
                      <a:pt x="948" y="280"/>
                    </a:lnTo>
                    <a:lnTo>
                      <a:pt x="969" y="278"/>
                    </a:lnTo>
                    <a:lnTo>
                      <a:pt x="993" y="269"/>
                    </a:lnTo>
                    <a:lnTo>
                      <a:pt x="995" y="269"/>
                    </a:lnTo>
                    <a:lnTo>
                      <a:pt x="998" y="268"/>
                    </a:lnTo>
                    <a:lnTo>
                      <a:pt x="1006" y="266"/>
                    </a:lnTo>
                    <a:lnTo>
                      <a:pt x="1014" y="266"/>
                    </a:lnTo>
                    <a:lnTo>
                      <a:pt x="1024" y="268"/>
                    </a:lnTo>
                    <a:lnTo>
                      <a:pt x="1034" y="271"/>
                    </a:lnTo>
                    <a:lnTo>
                      <a:pt x="1043" y="278"/>
                    </a:lnTo>
                    <a:lnTo>
                      <a:pt x="1051" y="289"/>
                    </a:lnTo>
                    <a:lnTo>
                      <a:pt x="1063" y="299"/>
                    </a:lnTo>
                    <a:lnTo>
                      <a:pt x="1081" y="308"/>
                    </a:lnTo>
                    <a:lnTo>
                      <a:pt x="1102" y="313"/>
                    </a:lnTo>
                    <a:lnTo>
                      <a:pt x="1126" y="315"/>
                    </a:lnTo>
                    <a:lnTo>
                      <a:pt x="1149" y="311"/>
                    </a:lnTo>
                    <a:lnTo>
                      <a:pt x="1171" y="304"/>
                    </a:lnTo>
                    <a:lnTo>
                      <a:pt x="1190" y="290"/>
                    </a:lnTo>
                    <a:lnTo>
                      <a:pt x="1206" y="269"/>
                    </a:lnTo>
                    <a:lnTo>
                      <a:pt x="1210" y="264"/>
                    </a:lnTo>
                    <a:lnTo>
                      <a:pt x="1222" y="259"/>
                    </a:lnTo>
                    <a:lnTo>
                      <a:pt x="1235" y="261"/>
                    </a:lnTo>
                    <a:lnTo>
                      <a:pt x="1249" y="280"/>
                    </a:lnTo>
                    <a:lnTo>
                      <a:pt x="1259" y="292"/>
                    </a:lnTo>
                    <a:lnTo>
                      <a:pt x="1272" y="299"/>
                    </a:lnTo>
                    <a:lnTo>
                      <a:pt x="1290" y="302"/>
                    </a:lnTo>
                    <a:lnTo>
                      <a:pt x="1310" y="301"/>
                    </a:lnTo>
                    <a:lnTo>
                      <a:pt x="1327" y="297"/>
                    </a:lnTo>
                    <a:lnTo>
                      <a:pt x="1343" y="292"/>
                    </a:lnTo>
                    <a:lnTo>
                      <a:pt x="1353" y="285"/>
                    </a:lnTo>
                    <a:lnTo>
                      <a:pt x="1357" y="280"/>
                    </a:lnTo>
                    <a:lnTo>
                      <a:pt x="1362" y="273"/>
                    </a:lnTo>
                    <a:lnTo>
                      <a:pt x="1378" y="269"/>
                    </a:lnTo>
                    <a:lnTo>
                      <a:pt x="1392" y="269"/>
                    </a:lnTo>
                    <a:lnTo>
                      <a:pt x="1398" y="269"/>
                    </a:lnTo>
                    <a:lnTo>
                      <a:pt x="1462" y="280"/>
                    </a:lnTo>
                    <a:lnTo>
                      <a:pt x="1464" y="282"/>
                    </a:lnTo>
                    <a:lnTo>
                      <a:pt x="1470" y="287"/>
                    </a:lnTo>
                    <a:lnTo>
                      <a:pt x="1480" y="292"/>
                    </a:lnTo>
                    <a:lnTo>
                      <a:pt x="1492" y="297"/>
                    </a:lnTo>
                    <a:lnTo>
                      <a:pt x="1505" y="302"/>
                    </a:lnTo>
                    <a:lnTo>
                      <a:pt x="1519" y="306"/>
                    </a:lnTo>
                    <a:lnTo>
                      <a:pt x="1531" y="304"/>
                    </a:lnTo>
                    <a:lnTo>
                      <a:pt x="1542" y="299"/>
                    </a:lnTo>
                    <a:lnTo>
                      <a:pt x="1552" y="292"/>
                    </a:lnTo>
                    <a:lnTo>
                      <a:pt x="1562" y="289"/>
                    </a:lnTo>
                    <a:lnTo>
                      <a:pt x="1572" y="289"/>
                    </a:lnTo>
                    <a:lnTo>
                      <a:pt x="1584" y="290"/>
                    </a:lnTo>
                    <a:lnTo>
                      <a:pt x="1593" y="295"/>
                    </a:lnTo>
                    <a:lnTo>
                      <a:pt x="1603" y="302"/>
                    </a:lnTo>
                    <a:lnTo>
                      <a:pt x="1613" y="311"/>
                    </a:lnTo>
                    <a:lnTo>
                      <a:pt x="1623" y="322"/>
                    </a:lnTo>
                    <a:lnTo>
                      <a:pt x="1638" y="341"/>
                    </a:lnTo>
                    <a:lnTo>
                      <a:pt x="1650" y="358"/>
                    </a:lnTo>
                    <a:lnTo>
                      <a:pt x="1658" y="374"/>
                    </a:lnTo>
                    <a:lnTo>
                      <a:pt x="1660" y="393"/>
                    </a:lnTo>
                    <a:lnTo>
                      <a:pt x="1662" y="403"/>
                    </a:lnTo>
                    <a:lnTo>
                      <a:pt x="1668" y="416"/>
                    </a:lnTo>
                    <a:lnTo>
                      <a:pt x="1676" y="426"/>
                    </a:lnTo>
                    <a:lnTo>
                      <a:pt x="1687" y="437"/>
                    </a:lnTo>
                    <a:lnTo>
                      <a:pt x="1699" y="447"/>
                    </a:lnTo>
                    <a:lnTo>
                      <a:pt x="1715" y="454"/>
                    </a:lnTo>
                    <a:lnTo>
                      <a:pt x="1730" y="459"/>
                    </a:lnTo>
                    <a:lnTo>
                      <a:pt x="1746" y="463"/>
                    </a:lnTo>
                    <a:lnTo>
                      <a:pt x="1762" y="464"/>
                    </a:lnTo>
                    <a:lnTo>
                      <a:pt x="1775" y="464"/>
                    </a:lnTo>
                    <a:lnTo>
                      <a:pt x="1789" y="463"/>
                    </a:lnTo>
                    <a:lnTo>
                      <a:pt x="1801" y="459"/>
                    </a:lnTo>
                    <a:lnTo>
                      <a:pt x="1811" y="456"/>
                    </a:lnTo>
                    <a:lnTo>
                      <a:pt x="1820" y="450"/>
                    </a:lnTo>
                    <a:lnTo>
                      <a:pt x="1830" y="443"/>
                    </a:lnTo>
                    <a:lnTo>
                      <a:pt x="1836" y="437"/>
                    </a:lnTo>
                    <a:lnTo>
                      <a:pt x="1846" y="428"/>
                    </a:lnTo>
                    <a:lnTo>
                      <a:pt x="1858" y="423"/>
                    </a:lnTo>
                    <a:lnTo>
                      <a:pt x="1873" y="417"/>
                    </a:lnTo>
                    <a:lnTo>
                      <a:pt x="1891" y="412"/>
                    </a:lnTo>
                    <a:lnTo>
                      <a:pt x="1905" y="405"/>
                    </a:lnTo>
                    <a:lnTo>
                      <a:pt x="1914" y="396"/>
                    </a:lnTo>
                    <a:lnTo>
                      <a:pt x="1920" y="386"/>
                    </a:lnTo>
                    <a:lnTo>
                      <a:pt x="1916" y="370"/>
                    </a:lnTo>
                    <a:lnTo>
                      <a:pt x="1908" y="349"/>
                    </a:lnTo>
                    <a:lnTo>
                      <a:pt x="1901" y="325"/>
                    </a:lnTo>
                    <a:lnTo>
                      <a:pt x="1895" y="301"/>
                    </a:lnTo>
                    <a:lnTo>
                      <a:pt x="1891" y="276"/>
                    </a:lnTo>
                    <a:lnTo>
                      <a:pt x="1883" y="276"/>
                    </a:lnTo>
                    <a:lnTo>
                      <a:pt x="1875" y="276"/>
                    </a:lnTo>
                    <a:lnTo>
                      <a:pt x="1867" y="276"/>
                    </a:lnTo>
                    <a:lnTo>
                      <a:pt x="1859" y="2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C9900"/>
                  </a:gs>
                  <a:gs pos="100000">
                    <a:srgbClr val="5E4700"/>
                  </a:gs>
                </a:gsLst>
                <a:lin ang="5400000" scaled="1"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grpSp>
            <p:nvGrpSpPr>
              <p:cNvPr id="5" name="Group 50"/>
              <p:cNvGrpSpPr>
                <a:grpSpLocks/>
              </p:cNvGrpSpPr>
              <p:nvPr/>
            </p:nvGrpSpPr>
            <p:grpSpPr bwMode="auto">
              <a:xfrm>
                <a:off x="4830" y="2657"/>
                <a:ext cx="817" cy="313"/>
                <a:chOff x="4830" y="2662"/>
                <a:chExt cx="817" cy="313"/>
              </a:xfrm>
            </p:grpSpPr>
            <p:sp>
              <p:nvSpPr>
                <p:cNvPr id="72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4910" y="2779"/>
                  <a:ext cx="692" cy="78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p3d prstMaterial="metal">
                  <a:bevelT w="88900" h="88900"/>
                </a:sp3d>
                <a:extLst/>
              </p:spPr>
              <p:txBody>
                <a:bodyPr lIns="0" tIns="0" rIns="0" bIns="0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70000"/>
                    </a:lnSpc>
                    <a:spcBef>
                      <a:spcPct val="50000"/>
                    </a:spcBef>
                    <a:buFont typeface="Wingdings" pitchFamily="2" charset="2"/>
                    <a:buNone/>
                    <a:defRPr/>
                  </a:pPr>
                  <a:r>
                    <a:rPr lang="hr-HR" altLang="sr-Latn-RS" sz="900" b="1">
                      <a:latin typeface="Arial" pitchFamily="34" charset="0"/>
                    </a:rPr>
                    <a:t>OSIJEK</a:t>
                  </a:r>
                  <a:endParaRPr lang="hr-HR" altLang="sr-Latn-RS" sz="750">
                    <a:latin typeface="Arial" pitchFamily="34" charset="0"/>
                  </a:endParaRPr>
                </a:p>
              </p:txBody>
            </p:sp>
            <p:sp>
              <p:nvSpPr>
                <p:cNvPr id="73" name="Oval 52"/>
                <p:cNvSpPr>
                  <a:spLocks noChangeArrowheads="1"/>
                </p:cNvSpPr>
                <p:nvPr/>
              </p:nvSpPr>
              <p:spPr bwMode="auto">
                <a:xfrm>
                  <a:off x="4830" y="2662"/>
                  <a:ext cx="817" cy="313"/>
                </a:xfrm>
                <a:prstGeom prst="ellips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p3d prstMaterial="metal">
                  <a:bevelT w="88900" h="88900"/>
                </a:sp3d>
                <a:extLst/>
              </p:spPr>
              <p:txBody>
                <a:bodyPr lIns="0" tIns="0" rIns="0" bIns="0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sr-Latn-RS" altLang="sr-Latn-RS">
                    <a:latin typeface="Arial" pitchFamily="34" charset="0"/>
                  </a:endParaRPr>
                </a:p>
              </p:txBody>
            </p:sp>
          </p:grpSp>
          <p:grpSp>
            <p:nvGrpSpPr>
              <p:cNvPr id="6" name="Group 59"/>
              <p:cNvGrpSpPr>
                <a:grpSpLocks/>
              </p:cNvGrpSpPr>
              <p:nvPr/>
            </p:nvGrpSpPr>
            <p:grpSpPr bwMode="auto">
              <a:xfrm>
                <a:off x="3560" y="2929"/>
                <a:ext cx="817" cy="313"/>
                <a:chOff x="4830" y="2662"/>
                <a:chExt cx="817" cy="313"/>
              </a:xfrm>
            </p:grpSpPr>
            <p:sp>
              <p:nvSpPr>
                <p:cNvPr id="70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4910" y="2779"/>
                  <a:ext cx="692" cy="78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p3d prstMaterial="metal">
                  <a:bevelT w="88900" h="88900"/>
                </a:sp3d>
                <a:extLst/>
              </p:spPr>
              <p:txBody>
                <a:bodyPr lIns="0" tIns="0" rIns="0" bIns="0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70000"/>
                    </a:lnSpc>
                    <a:spcBef>
                      <a:spcPct val="50000"/>
                    </a:spcBef>
                    <a:buFont typeface="Wingdings" pitchFamily="2" charset="2"/>
                    <a:buNone/>
                    <a:defRPr/>
                  </a:pPr>
                  <a:r>
                    <a:rPr lang="hr-HR" altLang="sr-Latn-RS" sz="900" b="1">
                      <a:latin typeface="Arial" pitchFamily="34" charset="0"/>
                    </a:rPr>
                    <a:t>GOSPIĆ</a:t>
                  </a:r>
                </a:p>
              </p:txBody>
            </p:sp>
            <p:sp>
              <p:nvSpPr>
                <p:cNvPr id="71" name="Oval 55"/>
                <p:cNvSpPr>
                  <a:spLocks noChangeArrowheads="1"/>
                </p:cNvSpPr>
                <p:nvPr/>
              </p:nvSpPr>
              <p:spPr bwMode="auto">
                <a:xfrm>
                  <a:off x="4830" y="2662"/>
                  <a:ext cx="817" cy="313"/>
                </a:xfrm>
                <a:prstGeom prst="ellips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p3d prstMaterial="metal">
                  <a:bevelT w="88900" h="88900"/>
                </a:sp3d>
                <a:extLst/>
              </p:spPr>
              <p:txBody>
                <a:bodyPr lIns="0" tIns="0" rIns="0" bIns="0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sr-Latn-RS" altLang="sr-Latn-RS">
                    <a:latin typeface="Arial" pitchFamily="34" charset="0"/>
                  </a:endParaRPr>
                </a:p>
              </p:txBody>
            </p:sp>
          </p:grpSp>
          <p:grpSp>
            <p:nvGrpSpPr>
              <p:cNvPr id="7" name="Group 56"/>
              <p:cNvGrpSpPr>
                <a:grpSpLocks/>
              </p:cNvGrpSpPr>
              <p:nvPr/>
            </p:nvGrpSpPr>
            <p:grpSpPr bwMode="auto">
              <a:xfrm>
                <a:off x="3061" y="2657"/>
                <a:ext cx="817" cy="313"/>
                <a:chOff x="4830" y="2662"/>
                <a:chExt cx="817" cy="313"/>
              </a:xfrm>
            </p:grpSpPr>
            <p:sp>
              <p:nvSpPr>
                <p:cNvPr id="68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4910" y="2779"/>
                  <a:ext cx="692" cy="78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p3d prstMaterial="metal">
                  <a:bevelT w="88900" h="88900"/>
                </a:sp3d>
                <a:extLst/>
              </p:spPr>
              <p:txBody>
                <a:bodyPr lIns="0" tIns="0" rIns="0" bIns="0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70000"/>
                    </a:lnSpc>
                    <a:spcBef>
                      <a:spcPct val="50000"/>
                    </a:spcBef>
                    <a:buFont typeface="Wingdings" pitchFamily="2" charset="2"/>
                    <a:buNone/>
                    <a:defRPr/>
                  </a:pPr>
                  <a:r>
                    <a:rPr lang="hr-HR" altLang="sr-Latn-RS" sz="900" b="1">
                      <a:latin typeface="Arial" pitchFamily="34" charset="0"/>
                    </a:rPr>
                    <a:t>RIJEKA</a:t>
                  </a:r>
                </a:p>
              </p:txBody>
            </p:sp>
            <p:sp>
              <p:nvSpPr>
                <p:cNvPr id="69" name="Oval 58"/>
                <p:cNvSpPr>
                  <a:spLocks noChangeArrowheads="1"/>
                </p:cNvSpPr>
                <p:nvPr/>
              </p:nvSpPr>
              <p:spPr bwMode="auto">
                <a:xfrm>
                  <a:off x="4830" y="2662"/>
                  <a:ext cx="817" cy="313"/>
                </a:xfrm>
                <a:prstGeom prst="ellips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p3d prstMaterial="metal">
                  <a:bevelT w="88900" h="88900"/>
                </a:sp3d>
                <a:extLst/>
              </p:spPr>
              <p:txBody>
                <a:bodyPr lIns="0" tIns="0" rIns="0" bIns="0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sr-Latn-RS" altLang="sr-Latn-RS">
                    <a:latin typeface="Arial" pitchFamily="34" charset="0"/>
                  </a:endParaRPr>
                </a:p>
              </p:txBody>
            </p:sp>
          </p:grpSp>
          <p:grpSp>
            <p:nvGrpSpPr>
              <p:cNvPr id="10" name="Group 59"/>
              <p:cNvGrpSpPr>
                <a:grpSpLocks/>
              </p:cNvGrpSpPr>
              <p:nvPr/>
            </p:nvGrpSpPr>
            <p:grpSpPr bwMode="auto">
              <a:xfrm>
                <a:off x="3923" y="3518"/>
                <a:ext cx="817" cy="313"/>
                <a:chOff x="4830" y="2662"/>
                <a:chExt cx="817" cy="313"/>
              </a:xfrm>
            </p:grpSpPr>
            <p:sp>
              <p:nvSpPr>
                <p:cNvPr id="66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4910" y="2779"/>
                  <a:ext cx="692" cy="78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p3d prstMaterial="metal">
                  <a:bevelT w="88900" h="88900"/>
                </a:sp3d>
                <a:extLst/>
              </p:spPr>
              <p:txBody>
                <a:bodyPr lIns="0" tIns="0" rIns="0" bIns="0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70000"/>
                    </a:lnSpc>
                    <a:spcBef>
                      <a:spcPct val="50000"/>
                    </a:spcBef>
                    <a:buFont typeface="Wingdings" pitchFamily="2" charset="2"/>
                    <a:buNone/>
                    <a:defRPr/>
                  </a:pPr>
                  <a:r>
                    <a:rPr lang="hr-HR" altLang="sr-Latn-RS" sz="900" b="1">
                      <a:latin typeface="Arial" pitchFamily="34" charset="0"/>
                    </a:rPr>
                    <a:t>SPLIT </a:t>
                  </a:r>
                </a:p>
              </p:txBody>
            </p:sp>
            <p:sp>
              <p:nvSpPr>
                <p:cNvPr id="67" name="Oval 60"/>
                <p:cNvSpPr>
                  <a:spLocks noChangeArrowheads="1"/>
                </p:cNvSpPr>
                <p:nvPr/>
              </p:nvSpPr>
              <p:spPr bwMode="auto">
                <a:xfrm>
                  <a:off x="4830" y="2662"/>
                  <a:ext cx="817" cy="313"/>
                </a:xfrm>
                <a:prstGeom prst="ellipse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p3d prstMaterial="metal">
                  <a:bevelT w="88900" h="88900"/>
                </a:sp3d>
                <a:extLst/>
              </p:spPr>
              <p:txBody>
                <a:bodyPr lIns="0" tIns="0" rIns="0" bIns="0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sr-Latn-RS" altLang="sr-Latn-RS">
                    <a:latin typeface="Arial" pitchFamily="34" charset="0"/>
                  </a:endParaRPr>
                </a:p>
              </p:txBody>
            </p:sp>
          </p:grpSp>
          <p:grpSp>
            <p:nvGrpSpPr>
              <p:cNvPr id="13" name="Group 62"/>
              <p:cNvGrpSpPr>
                <a:grpSpLocks/>
              </p:cNvGrpSpPr>
              <p:nvPr/>
            </p:nvGrpSpPr>
            <p:grpSpPr bwMode="auto">
              <a:xfrm>
                <a:off x="4678" y="3804"/>
                <a:ext cx="725" cy="431"/>
                <a:chOff x="4933" y="3889"/>
                <a:chExt cx="725" cy="431"/>
              </a:xfrm>
            </p:grpSpPr>
            <p:sp>
              <p:nvSpPr>
                <p:cNvPr id="64" name="Oval 63"/>
                <p:cNvSpPr>
                  <a:spLocks noChangeArrowheads="1"/>
                </p:cNvSpPr>
                <p:nvPr/>
              </p:nvSpPr>
              <p:spPr bwMode="auto">
                <a:xfrm>
                  <a:off x="4942" y="3889"/>
                  <a:ext cx="708" cy="431"/>
                </a:xfrm>
                <a:prstGeom prst="ellipse">
                  <a:avLst/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p3d prstMaterial="metal">
                  <a:bevelT w="88900" h="88900"/>
                </a:sp3d>
                <a:extLst/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sr-Latn-RS" altLang="sr-Latn-RS">
                    <a:latin typeface="Arial" pitchFamily="34" charset="0"/>
                  </a:endParaRPr>
                </a:p>
              </p:txBody>
            </p:sp>
            <p:sp>
              <p:nvSpPr>
                <p:cNvPr id="65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4933" y="4031"/>
                  <a:ext cx="725" cy="152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p3d prstMaterial="metal">
                  <a:bevelT w="88900" h="88900"/>
                </a:sp3d>
                <a:extLst/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70000"/>
                    </a:lnSpc>
                    <a:spcBef>
                      <a:spcPct val="50000"/>
                    </a:spcBef>
                    <a:defRPr/>
                  </a:pPr>
                  <a:endParaRPr lang="sr-Latn-CS" altLang="sr-Latn-RS" sz="900" b="1">
                    <a:latin typeface="Arial" pitchFamily="34" charset="0"/>
                  </a:endParaRPr>
                </a:p>
              </p:txBody>
            </p:sp>
          </p:grpSp>
        </p:grpSp>
        <p:grpSp>
          <p:nvGrpSpPr>
            <p:cNvPr id="14" name="Group 65"/>
            <p:cNvGrpSpPr>
              <a:grpSpLocks/>
            </p:cNvGrpSpPr>
            <p:nvPr/>
          </p:nvGrpSpPr>
          <p:grpSpPr bwMode="auto">
            <a:xfrm>
              <a:off x="2880" y="3065"/>
              <a:ext cx="817" cy="313"/>
              <a:chOff x="2880" y="3065"/>
              <a:chExt cx="817" cy="313"/>
            </a:xfrm>
          </p:grpSpPr>
          <p:sp>
            <p:nvSpPr>
              <p:cNvPr id="15" name="Text Box 66"/>
              <p:cNvSpPr txBox="1">
                <a:spLocks noChangeArrowheads="1"/>
              </p:cNvSpPr>
              <p:nvPr/>
            </p:nvSpPr>
            <p:spPr bwMode="auto">
              <a:xfrm>
                <a:off x="2960" y="3182"/>
                <a:ext cx="692" cy="78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/>
            </p:spPr>
            <p:txBody>
              <a:bodyPr lIns="0" tIns="0" rIns="0" bIns="0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lnSpc>
                    <a:spcPct val="70000"/>
                  </a:lnSpc>
                  <a:spcBef>
                    <a:spcPct val="50000"/>
                  </a:spcBef>
                  <a:buFont typeface="Wingdings" pitchFamily="2" charset="2"/>
                  <a:buNone/>
                  <a:defRPr/>
                </a:pPr>
                <a:r>
                  <a:rPr lang="hr-HR" altLang="sr-Latn-RS" sz="900" b="1">
                    <a:latin typeface="Arial" pitchFamily="34" charset="0"/>
                  </a:rPr>
                  <a:t>PULA</a:t>
                </a:r>
              </a:p>
            </p:txBody>
          </p:sp>
          <p:sp>
            <p:nvSpPr>
              <p:cNvPr id="16" name="Oval 67"/>
              <p:cNvSpPr>
                <a:spLocks noChangeArrowheads="1"/>
              </p:cNvSpPr>
              <p:nvPr/>
            </p:nvSpPr>
            <p:spPr bwMode="auto">
              <a:xfrm>
                <a:off x="2880" y="3065"/>
                <a:ext cx="817" cy="313"/>
              </a:xfrm>
              <a:prstGeom prst="ellipse">
                <a:avLst/>
              </a:prstGeom>
              <a:noFill/>
              <a:ln w="9525">
                <a:noFill/>
                <a:round/>
                <a:headEnd/>
                <a:tailEnd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  <a:extLst/>
            </p:spPr>
            <p:txBody>
              <a:bodyPr lIns="0" tIns="0" rIns="0" bIns="0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sr-Latn-RS" altLang="sr-Latn-RS">
                  <a:latin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5133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hr-HR" sz="3200" b="1" dirty="0">
                <a:solidFill>
                  <a:srgbClr val="1F497D">
                    <a:lumMod val="75000"/>
                  </a:srgbClr>
                </a:solidFill>
                <a:latin typeface="Arial" charset="0"/>
              </a:rPr>
              <a:t>Program financiranja </a:t>
            </a:r>
          </a:p>
          <a:p>
            <a:pPr algn="ctr" eaLnBrk="1" hangingPunct="1">
              <a:spcBef>
                <a:spcPct val="0"/>
              </a:spcBef>
            </a:pPr>
            <a:r>
              <a:rPr lang="hr-HR" sz="3200" b="1" dirty="0">
                <a:solidFill>
                  <a:srgbClr val="1F497D">
                    <a:lumMod val="75000"/>
                  </a:srgbClr>
                </a:solidFill>
                <a:latin typeface="Arial" charset="0"/>
              </a:rPr>
              <a:t>privatnih iznajmljivača u suradnji s Ministarstvom turizma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671887" y="116632"/>
            <a:ext cx="5472113" cy="431800"/>
          </a:xfrm>
        </p:spPr>
        <p:txBody>
          <a:bodyPr/>
          <a:lstStyle/>
          <a:p>
            <a:pPr lvl="0" eaLnBrk="1" hangingPunct="1">
              <a:spcBef>
                <a:spcPct val="0"/>
              </a:spcBef>
            </a:pPr>
            <a:r>
              <a:rPr lang="hr-HR" sz="1800" b="1" dirty="0">
                <a:latin typeface="Helvetica" pitchFamily="34" charset="0"/>
                <a:cs typeface="Helvetica" pitchFamily="34" charset="0"/>
              </a:rPr>
              <a:t>Program financiranja privatnih iznajmljivača  u suradnji s Ministarstvom turizma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2014296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 marL="342900" lvl="0" indent="-342900" algn="ctr" eaLnBrk="1" hangingPunct="1">
              <a:lnSpc>
                <a:spcPct val="90000"/>
              </a:lnSpc>
            </a:pPr>
            <a:r>
              <a:rPr lang="hr-HR" sz="3200" b="1" dirty="0">
                <a:solidFill>
                  <a:srgbClr val="1F497D">
                    <a:lumMod val="75000"/>
                  </a:srgbClr>
                </a:solidFill>
                <a:latin typeface="Arial" charset="0"/>
              </a:rPr>
              <a:t>Cilj	</a:t>
            </a:r>
          </a:p>
          <a:p>
            <a:pPr lvl="0" eaLnBrk="1" hangingPunct="1">
              <a:lnSpc>
                <a:spcPct val="90000"/>
              </a:lnSpc>
            </a:pPr>
            <a:endParaRPr lang="hr-HR" sz="1200" dirty="0">
              <a:solidFill>
                <a:prstClr val="black"/>
              </a:solidFill>
              <a:latin typeface="Arial" charset="0"/>
            </a:endParaRPr>
          </a:p>
          <a:p>
            <a:pPr lvl="0" eaLnBrk="1" hangingPunct="1">
              <a:lnSpc>
                <a:spcPct val="90000"/>
              </a:lnSpc>
            </a:pPr>
            <a:endParaRPr lang="hr-HR" sz="1200" dirty="0">
              <a:solidFill>
                <a:prstClr val="black"/>
              </a:solidFill>
              <a:latin typeface="Arial" charset="0"/>
            </a:endParaRPr>
          </a:p>
          <a:p>
            <a:pPr lvl="0" eaLnBrk="1" hangingPunct="1">
              <a:lnSpc>
                <a:spcPct val="90000"/>
              </a:lnSpc>
            </a:pPr>
            <a:endParaRPr lang="hr-HR" sz="1200" dirty="0">
              <a:solidFill>
                <a:prstClr val="black"/>
              </a:solidFill>
              <a:latin typeface="Arial" charset="0"/>
            </a:endParaRPr>
          </a:p>
          <a:p>
            <a:pPr lvl="0" eaLnBrk="1" hangingPunct="1">
              <a:lnSpc>
                <a:spcPct val="90000"/>
              </a:lnSpc>
            </a:pPr>
            <a:endParaRPr lang="hr-HR" sz="1200" dirty="0">
              <a:solidFill>
                <a:prstClr val="black"/>
              </a:solidFill>
              <a:latin typeface="Arial" charset="0"/>
            </a:endParaRPr>
          </a:p>
          <a:p>
            <a:pPr marL="342900" lvl="0" indent="-342900" algn="just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hr-HR" sz="2000" dirty="0">
                <a:solidFill>
                  <a:prstClr val="black"/>
                </a:solidFill>
                <a:latin typeface="Arial" charset="0"/>
              </a:rPr>
              <a:t>Usklađivanje standarda objekata (sobe, apartmani, studio apartmani, kuće za odmor, kampovi) koji su dobili rješenje o odobrenju za pružanje ugostiteljskih usluga u domaćinstvu prije 01.09.2007.godine po tadašnjem Pravilniku o razvrstavanju i kategorizaciji objekata u kojima se pružaju usluge u domaćinstvu,  </a:t>
            </a:r>
            <a:r>
              <a:rPr lang="hr-HR" sz="2000" b="1" u="sng" dirty="0">
                <a:solidFill>
                  <a:prstClr val="black"/>
                </a:solidFill>
                <a:latin typeface="Arial" charset="0"/>
              </a:rPr>
              <a:t>uz uvjet ishođenja novog rješenja o kategorizacije objekta</a:t>
            </a:r>
            <a:r>
              <a:rPr lang="hr-HR" sz="2000" dirty="0">
                <a:solidFill>
                  <a:prstClr val="black"/>
                </a:solidFill>
                <a:latin typeface="Arial" charset="0"/>
              </a:rPr>
              <a:t>, </a:t>
            </a:r>
          </a:p>
          <a:p>
            <a:pPr lvl="0" algn="just" eaLnBrk="1" hangingPunct="1">
              <a:lnSpc>
                <a:spcPct val="90000"/>
              </a:lnSpc>
            </a:pPr>
            <a:endParaRPr lang="hr-HR" sz="2000" dirty="0">
              <a:solidFill>
                <a:prstClr val="black"/>
              </a:solidFill>
              <a:latin typeface="Arial" charset="0"/>
            </a:endParaRPr>
          </a:p>
          <a:p>
            <a:pPr marL="342900" lvl="0" indent="-342900" algn="just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hr-HR" sz="2000" dirty="0">
                <a:solidFill>
                  <a:prstClr val="black"/>
                </a:solidFill>
                <a:latin typeface="Arial" charset="0"/>
              </a:rPr>
              <a:t>Poboljšanje postojeće ponude objekata (sobe, apartmani, studio apartmani, kuće za odmor, kampovi) u okviru iste kategorizacije.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63888" y="116632"/>
            <a:ext cx="5472113" cy="431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hr-HR" sz="1800" b="1" dirty="0">
                <a:latin typeface="Helvetica" pitchFamily="34" charset="0"/>
                <a:cs typeface="Helvetica" pitchFamily="34" charset="0"/>
              </a:rPr>
              <a:t>Program financiranja privatnih iznajmljivača  u suradnji s Ministarstvom turizma</a:t>
            </a:r>
            <a:endParaRPr lang="hr-HR" sz="1800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48286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pPr marL="342900" lvl="0" indent="-342900" algn="ctr" eaLnBrk="1" hangingPunct="1">
              <a:buClr>
                <a:srgbClr val="EEECE1"/>
              </a:buClr>
              <a:buSzPct val="75000"/>
            </a:pPr>
            <a:r>
              <a:rPr lang="hr-HR" sz="3200" b="1" dirty="0">
                <a:solidFill>
                  <a:srgbClr val="1F497D">
                    <a:lumMod val="75000"/>
                  </a:srgbClr>
                </a:solidFill>
                <a:latin typeface="Arial" charset="0"/>
                <a:cs typeface="Arial" pitchFamily="34" charset="0"/>
              </a:rPr>
              <a:t>Prihvatljiva namjena kredita</a:t>
            </a:r>
          </a:p>
          <a:p>
            <a:pPr marL="342900" lvl="0" indent="-342900" eaLnBrk="1" hangingPunct="1">
              <a:buClr>
                <a:srgbClr val="EEECE1"/>
              </a:buClr>
              <a:buSzPct val="75000"/>
            </a:pPr>
            <a:endParaRPr lang="hr-HR" sz="1200" b="1" dirty="0">
              <a:solidFill>
                <a:srgbClr val="C0504D"/>
              </a:solidFill>
              <a:latin typeface="Arial" charset="0"/>
              <a:cs typeface="Arial" pitchFamily="34" charset="0"/>
            </a:endParaRPr>
          </a:p>
          <a:p>
            <a:pPr marL="342900" lvl="0" indent="-342900" eaLnBrk="1" hangingPunct="1">
              <a:buClr>
                <a:srgbClr val="EEECE1"/>
              </a:buClr>
              <a:buSzPct val="75000"/>
            </a:pPr>
            <a:endParaRPr lang="hr-HR" sz="1200" b="1" dirty="0">
              <a:solidFill>
                <a:srgbClr val="C0504D"/>
              </a:solidFill>
              <a:latin typeface="Arial" charset="0"/>
              <a:cs typeface="Arial" pitchFamily="34" charset="0"/>
            </a:endParaRPr>
          </a:p>
          <a:p>
            <a:pPr lvl="1" algn="just" eaLnBrk="1" hangingPunct="1">
              <a:spcBef>
                <a:spcPts val="0"/>
              </a:spcBef>
              <a:buClrTx/>
              <a:buSzPct val="100000"/>
              <a:buFont typeface="Arial" pitchFamily="34" charset="0"/>
              <a:buChar char="•"/>
            </a:pPr>
            <a:r>
              <a:rPr lang="hr-HR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Obnova, adaptacija, rekonstrukcija i opremanje postojećih objekata</a:t>
            </a:r>
          </a:p>
          <a:p>
            <a:pPr marL="457200" lvl="1" indent="0" algn="just" eaLnBrk="1" hangingPunct="1">
              <a:spcBef>
                <a:spcPts val="0"/>
              </a:spcBef>
              <a:buClrTx/>
              <a:buSzPct val="100000"/>
              <a:buNone/>
            </a:pPr>
            <a:endParaRPr lang="hr-HR" dirty="0">
              <a:solidFill>
                <a:prstClr val="black"/>
              </a:solidFill>
              <a:latin typeface="Arial" charset="0"/>
              <a:cs typeface="Arial" pitchFamily="34" charset="0"/>
            </a:endParaRPr>
          </a:p>
          <a:p>
            <a:pPr lvl="1" algn="just" eaLnBrk="1" hangingPunct="1">
              <a:spcBef>
                <a:spcPts val="0"/>
              </a:spcBef>
              <a:buClrTx/>
              <a:buSzPct val="100000"/>
              <a:buFont typeface="Arial" pitchFamily="34" charset="0"/>
              <a:buChar char="•"/>
            </a:pPr>
            <a:r>
              <a:rPr lang="hr-HR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Obnova, izgradnja i opremanje unutarnjih i vanjskih bazena, wellnessa</a:t>
            </a:r>
          </a:p>
          <a:p>
            <a:pPr marL="457200" lvl="1" indent="0" algn="just" eaLnBrk="1" hangingPunct="1">
              <a:spcBef>
                <a:spcPts val="0"/>
              </a:spcBef>
              <a:buClrTx/>
              <a:buSzPct val="100000"/>
              <a:buNone/>
            </a:pPr>
            <a:endParaRPr lang="hr-HR" dirty="0">
              <a:solidFill>
                <a:prstClr val="black"/>
              </a:solidFill>
              <a:latin typeface="Arial" charset="0"/>
              <a:cs typeface="Arial" pitchFamily="34" charset="0"/>
            </a:endParaRPr>
          </a:p>
          <a:p>
            <a:pPr lvl="1" algn="just" eaLnBrk="1" hangingPunct="1">
              <a:spcBef>
                <a:spcPts val="0"/>
              </a:spcBef>
              <a:buClrTx/>
              <a:buSzPct val="100000"/>
              <a:buFont typeface="Arial" pitchFamily="34" charset="0"/>
              <a:buChar char="•"/>
            </a:pPr>
            <a:r>
              <a:rPr lang="hr-HR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Izgradnja i opremanje potrebne infrastrukture i pratećih objekata za </a:t>
            </a:r>
            <a:r>
              <a:rPr lang="hr-HR" dirty="0" err="1">
                <a:solidFill>
                  <a:prstClr val="black"/>
                </a:solidFill>
                <a:latin typeface="Arial" charset="0"/>
                <a:cs typeface="Arial" pitchFamily="34" charset="0"/>
              </a:rPr>
              <a:t>cikloturizam</a:t>
            </a:r>
            <a:r>
              <a:rPr lang="hr-HR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, sport i rekreaciju</a:t>
            </a:r>
          </a:p>
          <a:p>
            <a:pPr marL="457200" lvl="1" indent="0" algn="just" eaLnBrk="1" hangingPunct="1">
              <a:spcBef>
                <a:spcPts val="0"/>
              </a:spcBef>
              <a:buClrTx/>
              <a:buSzPct val="100000"/>
              <a:buNone/>
            </a:pPr>
            <a:endParaRPr lang="hr-HR" dirty="0">
              <a:solidFill>
                <a:prstClr val="black"/>
              </a:solidFill>
              <a:latin typeface="Arial" charset="0"/>
              <a:cs typeface="Arial" pitchFamily="34" charset="0"/>
            </a:endParaRPr>
          </a:p>
          <a:p>
            <a:pPr lvl="1" algn="just" eaLnBrk="1" hangingPunct="1">
              <a:spcBef>
                <a:spcPts val="0"/>
              </a:spcBef>
              <a:buClrTx/>
              <a:buSzPct val="100000"/>
              <a:buFont typeface="Arial" pitchFamily="34" charset="0"/>
              <a:buChar char="•"/>
            </a:pPr>
            <a:r>
              <a:rPr lang="hr-HR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Razvoj i unapređenje dodatnih sadržaja kao dopuna ponude uz uslugu smještajnog kapaciteta u domaćinstvu (NE – nabava pokretne opreme i prijevoznih sredstava kao npr. bicikli, sandoline, </a:t>
            </a:r>
            <a:r>
              <a:rPr lang="hr-HR" dirty="0" err="1">
                <a:solidFill>
                  <a:prstClr val="black"/>
                </a:solidFill>
                <a:latin typeface="Arial" charset="0"/>
                <a:cs typeface="Arial" pitchFamily="34" charset="0"/>
              </a:rPr>
              <a:t>pedaline</a:t>
            </a:r>
            <a:r>
              <a:rPr lang="hr-HR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, kajaci i sl.)</a:t>
            </a:r>
          </a:p>
          <a:p>
            <a:pPr marL="457200" lvl="1" indent="0" eaLnBrk="1" hangingPunct="1">
              <a:spcBef>
                <a:spcPts val="0"/>
              </a:spcBef>
              <a:buClrTx/>
              <a:buSzPct val="100000"/>
              <a:buNone/>
            </a:pPr>
            <a:endParaRPr lang="hr-HR" b="1" dirty="0">
              <a:solidFill>
                <a:prstClr val="black"/>
              </a:solidFill>
              <a:latin typeface="Arial" charset="0"/>
              <a:cs typeface="Arial" pitchFamily="34" charset="0"/>
            </a:endParaRPr>
          </a:p>
          <a:p>
            <a:pPr marL="457200" lvl="1" indent="0" eaLnBrk="1" hangingPunct="1">
              <a:spcBef>
                <a:spcPts val="0"/>
              </a:spcBef>
              <a:buClrTx/>
              <a:buSzPct val="100000"/>
              <a:buNone/>
            </a:pPr>
            <a:endParaRPr lang="hr-HR" b="1" dirty="0">
              <a:solidFill>
                <a:prstClr val="black"/>
              </a:solidFill>
              <a:latin typeface="Arial" charset="0"/>
              <a:cs typeface="Arial" pitchFamily="34" charset="0"/>
            </a:endParaRPr>
          </a:p>
          <a:p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63888" y="116632"/>
            <a:ext cx="5472113" cy="431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hr-HR" sz="1800" b="1" dirty="0">
                <a:latin typeface="Helvetica" pitchFamily="34" charset="0"/>
                <a:cs typeface="Helvetica" pitchFamily="34" charset="0"/>
              </a:rPr>
              <a:t>Program financiranja privatnih iznajmljivača  u suradnji s Ministarstvom turizma</a:t>
            </a:r>
            <a:endParaRPr lang="hr-HR" sz="1800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94116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pPr marL="342900" lvl="0" indent="-342900" algn="ctr" eaLnBrk="1" hangingPunct="1">
              <a:buClr>
                <a:srgbClr val="EEECE1"/>
              </a:buClr>
              <a:buSzPct val="75000"/>
            </a:pPr>
            <a:r>
              <a:rPr lang="hr-HR" sz="3200" b="1" dirty="0">
                <a:solidFill>
                  <a:srgbClr val="1F497D">
                    <a:lumMod val="75000"/>
                  </a:srgbClr>
                </a:solidFill>
                <a:latin typeface="Arial" charset="0"/>
                <a:cs typeface="Arial" pitchFamily="34" charset="0"/>
              </a:rPr>
              <a:t>Neprihvatljiva namjena kredita</a:t>
            </a:r>
          </a:p>
          <a:p>
            <a:pPr marL="342900" lvl="0" indent="-342900" eaLnBrk="1" hangingPunct="1">
              <a:buClr>
                <a:srgbClr val="EEECE1"/>
              </a:buClr>
              <a:buSzPct val="75000"/>
            </a:pPr>
            <a:endParaRPr lang="hr-HR" sz="1200" b="1" dirty="0">
              <a:solidFill>
                <a:srgbClr val="C0504D"/>
              </a:solidFill>
              <a:latin typeface="Arial" charset="0"/>
              <a:cs typeface="Arial" pitchFamily="34" charset="0"/>
            </a:endParaRPr>
          </a:p>
          <a:p>
            <a:pPr marL="342900" lvl="0" indent="-342900" eaLnBrk="1" hangingPunct="1">
              <a:buClr>
                <a:srgbClr val="EEECE1"/>
              </a:buClr>
              <a:buSzPct val="75000"/>
            </a:pPr>
            <a:endParaRPr lang="hr-HR" sz="1200" b="1" dirty="0">
              <a:solidFill>
                <a:srgbClr val="C0504D"/>
              </a:solidFill>
              <a:latin typeface="Arial" charset="0"/>
              <a:cs typeface="Arial" pitchFamily="34" charset="0"/>
            </a:endParaRPr>
          </a:p>
          <a:p>
            <a:pPr marL="342900" lvl="0" indent="-342900" eaLnBrk="1" hangingPunct="1">
              <a:buClr>
                <a:srgbClr val="EEECE1"/>
              </a:buClr>
              <a:buSzPct val="75000"/>
            </a:pPr>
            <a:endParaRPr lang="hr-HR" sz="1200" b="1" dirty="0">
              <a:solidFill>
                <a:srgbClr val="C0504D"/>
              </a:solidFill>
              <a:latin typeface="Arial" charset="0"/>
              <a:cs typeface="Arial" pitchFamily="34" charset="0"/>
            </a:endParaRPr>
          </a:p>
          <a:p>
            <a:pPr marL="342900" lvl="0" indent="-342900" eaLnBrk="1" hangingPunct="1">
              <a:buClr>
                <a:srgbClr val="EEECE1"/>
              </a:buClr>
              <a:buSzPct val="75000"/>
            </a:pPr>
            <a:endParaRPr lang="hr-HR" sz="1200" b="1" dirty="0">
              <a:solidFill>
                <a:srgbClr val="C0504D"/>
              </a:solidFill>
              <a:latin typeface="Arial" charset="0"/>
              <a:cs typeface="Arial" pitchFamily="34" charset="0"/>
            </a:endParaRPr>
          </a:p>
          <a:p>
            <a:pPr marL="342900" lvl="0" indent="-342900" eaLnBrk="1" hangingPunct="1">
              <a:buClr>
                <a:srgbClr val="EEECE1"/>
              </a:buClr>
              <a:buSzPct val="75000"/>
            </a:pPr>
            <a:endParaRPr lang="hr-HR" sz="1200" b="1" dirty="0">
              <a:solidFill>
                <a:srgbClr val="C0504D"/>
              </a:solidFill>
              <a:latin typeface="Arial" charset="0"/>
              <a:cs typeface="Arial" pitchFamily="34" charset="0"/>
            </a:endParaRPr>
          </a:p>
          <a:p>
            <a:pPr lvl="1" eaLnBrk="1" hangingPunct="1">
              <a:spcBef>
                <a:spcPts val="0"/>
              </a:spcBef>
              <a:buClrTx/>
              <a:buSzPct val="100000"/>
              <a:buFont typeface="Arial" pitchFamily="34" charset="0"/>
              <a:buChar char="•"/>
            </a:pPr>
            <a:r>
              <a:rPr lang="hr-HR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Izgradnja novih i povećanje postojećih smještajnih kapaciteta</a:t>
            </a:r>
          </a:p>
          <a:p>
            <a:pPr marL="457200" lvl="1" indent="0" eaLnBrk="1" hangingPunct="1">
              <a:spcBef>
                <a:spcPts val="0"/>
              </a:spcBef>
              <a:buClrTx/>
              <a:buSzPct val="100000"/>
              <a:buNone/>
            </a:pPr>
            <a:endParaRPr lang="hr-HR" dirty="0">
              <a:solidFill>
                <a:prstClr val="black"/>
              </a:solidFill>
              <a:latin typeface="Arial" charset="0"/>
              <a:cs typeface="Arial" pitchFamily="34" charset="0"/>
            </a:endParaRPr>
          </a:p>
          <a:p>
            <a:pPr lvl="1" eaLnBrk="1" hangingPunct="1">
              <a:spcBef>
                <a:spcPts val="0"/>
              </a:spcBef>
              <a:buClrTx/>
              <a:buSzPct val="100000"/>
              <a:buFont typeface="Arial" pitchFamily="34" charset="0"/>
              <a:buChar char="•"/>
            </a:pPr>
            <a:r>
              <a:rPr lang="hr-HR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Refinanciranje postojećih kredita krajnjih korisnika</a:t>
            </a:r>
          </a:p>
          <a:p>
            <a:pPr marL="457200" lvl="1" indent="0" eaLnBrk="1" hangingPunct="1">
              <a:spcBef>
                <a:spcPts val="0"/>
              </a:spcBef>
              <a:buClrTx/>
              <a:buSzPct val="100000"/>
              <a:buNone/>
            </a:pPr>
            <a:endParaRPr lang="hr-HR" dirty="0">
              <a:solidFill>
                <a:prstClr val="black"/>
              </a:solidFill>
              <a:latin typeface="Arial" charset="0"/>
              <a:cs typeface="Arial" pitchFamily="34" charset="0"/>
            </a:endParaRPr>
          </a:p>
          <a:p>
            <a:pPr lvl="1" eaLnBrk="1" hangingPunct="1">
              <a:spcBef>
                <a:spcPts val="0"/>
              </a:spcBef>
              <a:buClrTx/>
              <a:buSzPct val="100000"/>
              <a:buFont typeface="Arial" pitchFamily="34" charset="0"/>
              <a:buChar char="•"/>
            </a:pPr>
            <a:r>
              <a:rPr lang="hr-HR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Refundacija vlastitih sredstava krajnjih korisnika uloženih u projekt</a:t>
            </a:r>
          </a:p>
          <a:p>
            <a:pPr marL="457200" lvl="1" indent="0" eaLnBrk="1" hangingPunct="1">
              <a:spcBef>
                <a:spcPts val="0"/>
              </a:spcBef>
              <a:buClrTx/>
              <a:buSzPct val="100000"/>
              <a:buNone/>
            </a:pPr>
            <a:endParaRPr lang="hr-HR" b="1" dirty="0">
              <a:solidFill>
                <a:prstClr val="black"/>
              </a:solidFill>
              <a:latin typeface="Arial" charset="0"/>
              <a:cs typeface="Arial" pitchFamily="34" charset="0"/>
            </a:endParaRPr>
          </a:p>
          <a:p>
            <a:pPr marL="457200" lvl="1" indent="0" eaLnBrk="1" hangingPunct="1">
              <a:spcBef>
                <a:spcPts val="0"/>
              </a:spcBef>
              <a:buClrTx/>
              <a:buSzPct val="100000"/>
              <a:buNone/>
            </a:pPr>
            <a:endParaRPr lang="hr-HR" b="1" dirty="0">
              <a:solidFill>
                <a:prstClr val="black"/>
              </a:solidFill>
              <a:latin typeface="Arial" charset="0"/>
              <a:cs typeface="Arial" pitchFamily="34" charset="0"/>
            </a:endParaRPr>
          </a:p>
          <a:p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63888" y="116632"/>
            <a:ext cx="5472113" cy="431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hr-HR" sz="1800" b="1" dirty="0">
                <a:latin typeface="Helvetica" pitchFamily="34" charset="0"/>
                <a:cs typeface="Helvetica" pitchFamily="34" charset="0"/>
              </a:rPr>
              <a:t>Program financiranja privatnih iznajmljivača  u suradnji s Ministarstvom turizma</a:t>
            </a:r>
            <a:endParaRPr lang="hr-HR" sz="1800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65863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 marL="342900" lvl="0" indent="-342900" algn="ctr" eaLnBrk="1" hangingPunct="1">
              <a:lnSpc>
                <a:spcPct val="80000"/>
              </a:lnSpc>
            </a:pPr>
            <a:r>
              <a:rPr lang="hr-HR" sz="3200" b="1" dirty="0">
                <a:solidFill>
                  <a:srgbClr val="1F497D">
                    <a:lumMod val="75000"/>
                  </a:srgbClr>
                </a:solidFill>
                <a:latin typeface="Arial" charset="0"/>
              </a:rPr>
              <a:t>Krajnji korisnici kredita</a:t>
            </a:r>
          </a:p>
          <a:p>
            <a:pPr marL="342900" lvl="0" indent="-342900" algn="ctr" eaLnBrk="1" hangingPunct="1">
              <a:lnSpc>
                <a:spcPct val="80000"/>
              </a:lnSpc>
            </a:pPr>
            <a:endParaRPr lang="hr-HR" sz="1200" b="1" dirty="0">
              <a:solidFill>
                <a:srgbClr val="C0504D"/>
              </a:solidFill>
              <a:latin typeface="Arial" charset="0"/>
            </a:endParaRPr>
          </a:p>
          <a:p>
            <a:pPr marL="342900" lvl="0" indent="-342900" algn="just" eaLnBrk="1" hangingPunct="1">
              <a:lnSpc>
                <a:spcPct val="120000"/>
              </a:lnSpc>
              <a:buFont typeface="Arial" pitchFamily="34" charset="0"/>
              <a:buChar char="•"/>
            </a:pPr>
            <a:r>
              <a:rPr lang="hr-HR" sz="2000" b="1" dirty="0">
                <a:solidFill>
                  <a:prstClr val="black"/>
                </a:solidFill>
                <a:latin typeface="Arial" charset="0"/>
              </a:rPr>
              <a:t>Fizička osoba – iznajmljivač, </a:t>
            </a:r>
            <a:r>
              <a:rPr lang="hr-HR" sz="2000" dirty="0">
                <a:solidFill>
                  <a:prstClr val="black"/>
                </a:solidFill>
                <a:latin typeface="Arial" charset="0"/>
              </a:rPr>
              <a:t>koji u trenutku odobrenja kredita ima rješenje nadležnog ureda o odobrenju za pružanje slijedećih ugostiteljskih usluga u domaćinstvu:</a:t>
            </a:r>
          </a:p>
          <a:p>
            <a:pPr lvl="0" algn="just" eaLnBrk="1" hangingPunct="1">
              <a:lnSpc>
                <a:spcPct val="120000"/>
              </a:lnSpc>
            </a:pPr>
            <a:r>
              <a:rPr lang="hr-HR" sz="2000" dirty="0">
                <a:solidFill>
                  <a:prstClr val="black"/>
                </a:solidFill>
                <a:latin typeface="Arial" charset="0"/>
              </a:rPr>
              <a:t>-    smještaja u sobi, apartmanu, studio apartmanu ili kući za odmor, do </a:t>
            </a:r>
          </a:p>
          <a:p>
            <a:pPr lvl="0" algn="just" eaLnBrk="1" hangingPunct="1">
              <a:lnSpc>
                <a:spcPct val="120000"/>
              </a:lnSpc>
            </a:pPr>
            <a:r>
              <a:rPr lang="hr-HR" sz="2000" dirty="0">
                <a:solidFill>
                  <a:prstClr val="black"/>
                </a:solidFill>
                <a:latin typeface="Arial" charset="0"/>
              </a:rPr>
              <a:t>     najviše 10 soba (20 kreveta)</a:t>
            </a:r>
          </a:p>
          <a:p>
            <a:pPr marL="342900" lvl="0" indent="-342900" algn="just" eaLnBrk="1" hangingPunct="1">
              <a:lnSpc>
                <a:spcPct val="120000"/>
              </a:lnSpc>
              <a:buFontTx/>
              <a:buChar char="-"/>
            </a:pPr>
            <a:r>
              <a:rPr lang="hr-HR" sz="2000" dirty="0">
                <a:solidFill>
                  <a:prstClr val="black"/>
                </a:solidFill>
                <a:latin typeface="Arial" charset="0"/>
              </a:rPr>
              <a:t>smještaja u kampu, do najviše 10 smještajnih jedinica (30 gostiju istodobno, u koje se ne ubrajaju djeca do 12 godina)</a:t>
            </a:r>
            <a:endParaRPr lang="hr-HR" sz="2000" b="1" dirty="0">
              <a:solidFill>
                <a:prstClr val="black"/>
              </a:solidFill>
              <a:latin typeface="Arial" charset="0"/>
            </a:endParaRPr>
          </a:p>
          <a:p>
            <a:pPr marL="342900" lvl="0" indent="-342900" algn="just" eaLnBrk="1" hangingPunct="1">
              <a:lnSpc>
                <a:spcPct val="120000"/>
              </a:lnSpc>
              <a:buFont typeface="Arial" pitchFamily="34" charset="0"/>
              <a:buChar char="•"/>
            </a:pPr>
            <a:r>
              <a:rPr lang="hr-HR" sz="2000" b="1" dirty="0">
                <a:solidFill>
                  <a:prstClr val="black"/>
                </a:solidFill>
                <a:latin typeface="Arial" charset="0"/>
              </a:rPr>
              <a:t>Objekt ili zemljište, </a:t>
            </a:r>
            <a:r>
              <a:rPr lang="hr-HR" sz="2000" dirty="0">
                <a:solidFill>
                  <a:prstClr val="black"/>
                </a:solidFill>
                <a:latin typeface="Arial" charset="0"/>
              </a:rPr>
              <a:t>mora biti u vlasništvu krajnjeg korisnika i/ili u vlasništvu njegovog bračnog ili izvanbračnog druga, životnog partnera sukladno posebnom propisu koji regulira životno partnerstvo osoba istog spola ili srodnika u ravnoj liniji</a:t>
            </a:r>
            <a:endParaRPr lang="hr-HR" sz="2000" b="1" dirty="0">
              <a:solidFill>
                <a:prstClr val="black"/>
              </a:solidFill>
              <a:latin typeface="Arial" charset="0"/>
            </a:endParaRPr>
          </a:p>
          <a:p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635896" y="116632"/>
            <a:ext cx="5472113" cy="431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hr-HR" sz="1800" b="1" dirty="0">
                <a:latin typeface="Helvetica" pitchFamily="34" charset="0"/>
                <a:cs typeface="Helvetica" pitchFamily="34" charset="0"/>
              </a:rPr>
              <a:t>Program financiranja privatnih iznajmljivača  u suradnji s Ministarstvom turizma</a:t>
            </a:r>
            <a:endParaRPr lang="hr-HR" sz="1800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26546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 marL="342900" lvl="0" indent="-342900" algn="ctr" eaLnBrk="1" hangingPunct="1">
              <a:lnSpc>
                <a:spcPct val="80000"/>
              </a:lnSpc>
            </a:pPr>
            <a:r>
              <a:rPr lang="hr-HR" sz="3200" b="1" dirty="0">
                <a:solidFill>
                  <a:srgbClr val="1F497D">
                    <a:lumMod val="75000"/>
                  </a:srgbClr>
                </a:solidFill>
                <a:latin typeface="Arial" charset="0"/>
              </a:rPr>
              <a:t>Starosna dob krajnjih korisnika kredita</a:t>
            </a:r>
          </a:p>
          <a:p>
            <a:pPr marL="342900" lvl="0" indent="-342900" algn="ctr" eaLnBrk="1" hangingPunct="1">
              <a:lnSpc>
                <a:spcPct val="80000"/>
              </a:lnSpc>
            </a:pPr>
            <a:endParaRPr lang="hr-HR" sz="1200" b="1" dirty="0">
              <a:solidFill>
                <a:srgbClr val="C0504D"/>
              </a:solidFill>
              <a:latin typeface="Arial" charset="0"/>
            </a:endParaRPr>
          </a:p>
          <a:p>
            <a:pPr marL="342900" lvl="0" indent="-342900" algn="ctr" eaLnBrk="1" hangingPunct="1">
              <a:lnSpc>
                <a:spcPct val="80000"/>
              </a:lnSpc>
            </a:pPr>
            <a:endParaRPr lang="hr-HR" sz="1200" b="1" dirty="0">
              <a:solidFill>
                <a:srgbClr val="C0504D"/>
              </a:solidFill>
              <a:latin typeface="Arial" charset="0"/>
            </a:endParaRPr>
          </a:p>
          <a:p>
            <a:pPr marL="342900" lvl="0" indent="-342900" algn="ctr" eaLnBrk="1" hangingPunct="1">
              <a:lnSpc>
                <a:spcPct val="80000"/>
              </a:lnSpc>
            </a:pPr>
            <a:endParaRPr lang="hr-HR" sz="1200" b="1" dirty="0">
              <a:solidFill>
                <a:srgbClr val="C0504D"/>
              </a:solidFill>
              <a:latin typeface="Arial" charset="0"/>
            </a:endParaRPr>
          </a:p>
          <a:p>
            <a:pPr marL="342900" lvl="0" indent="-342900" algn="ctr" eaLnBrk="1" hangingPunct="1">
              <a:lnSpc>
                <a:spcPct val="80000"/>
              </a:lnSpc>
            </a:pPr>
            <a:endParaRPr lang="hr-HR" sz="1200" b="1" dirty="0">
              <a:solidFill>
                <a:srgbClr val="C0504D"/>
              </a:solidFill>
              <a:latin typeface="Arial" charset="0"/>
            </a:endParaRPr>
          </a:p>
          <a:p>
            <a:pPr marL="342900" lvl="0" indent="-342900" algn="ctr" eaLnBrk="1" hangingPunct="1">
              <a:lnSpc>
                <a:spcPct val="80000"/>
              </a:lnSpc>
            </a:pPr>
            <a:endParaRPr lang="hr-HR" sz="1200" b="1" dirty="0">
              <a:solidFill>
                <a:srgbClr val="C0504D"/>
              </a:solidFill>
              <a:latin typeface="Arial" charset="0"/>
            </a:endParaRPr>
          </a:p>
          <a:p>
            <a:pPr marL="342900" lvl="0" indent="-342900" algn="just" eaLnBrk="1" hangingPunct="1">
              <a:lnSpc>
                <a:spcPct val="120000"/>
              </a:lnSpc>
              <a:buFont typeface="Arial" pitchFamily="34" charset="0"/>
              <a:buChar char="•"/>
            </a:pPr>
            <a:r>
              <a:rPr lang="hr-HR" sz="2000" b="1" dirty="0">
                <a:solidFill>
                  <a:prstClr val="black"/>
                </a:solidFill>
                <a:latin typeface="Arial" charset="0"/>
              </a:rPr>
              <a:t>Minimalna starosna dob </a:t>
            </a:r>
            <a:r>
              <a:rPr lang="hr-HR" sz="2000" dirty="0">
                <a:solidFill>
                  <a:prstClr val="black"/>
                </a:solidFill>
                <a:latin typeface="Arial" charset="0"/>
              </a:rPr>
              <a:t>– 18 godina</a:t>
            </a:r>
          </a:p>
          <a:p>
            <a:pPr marL="342900" lvl="0" indent="-342900" algn="just" eaLnBrk="1" hangingPunct="1">
              <a:lnSpc>
                <a:spcPct val="120000"/>
              </a:lnSpc>
              <a:buFont typeface="Arial" pitchFamily="34" charset="0"/>
              <a:buChar char="•"/>
            </a:pPr>
            <a:r>
              <a:rPr lang="hr-HR" sz="2000" b="1" dirty="0">
                <a:solidFill>
                  <a:prstClr val="black"/>
                </a:solidFill>
                <a:latin typeface="Arial" charset="0"/>
              </a:rPr>
              <a:t>Korisnik kredita u radnom odnosu </a:t>
            </a:r>
            <a:r>
              <a:rPr lang="hr-HR" sz="2000" dirty="0">
                <a:solidFill>
                  <a:prstClr val="black"/>
                </a:solidFill>
                <a:latin typeface="Arial" charset="0"/>
              </a:rPr>
              <a:t>- u  trenutku konačne otplate kredita </a:t>
            </a:r>
            <a:r>
              <a:rPr lang="hr-HR" sz="2000" b="1" dirty="0">
                <a:solidFill>
                  <a:prstClr val="black"/>
                </a:solidFill>
                <a:latin typeface="Arial" charset="0"/>
              </a:rPr>
              <a:t>ne može </a:t>
            </a:r>
            <a:r>
              <a:rPr lang="hr-HR" sz="2000" dirty="0">
                <a:solidFill>
                  <a:prstClr val="black"/>
                </a:solidFill>
                <a:latin typeface="Arial" charset="0"/>
              </a:rPr>
              <a:t>biti stariji od 67 godina</a:t>
            </a:r>
          </a:p>
          <a:p>
            <a:pPr marL="342900" lvl="0" indent="-342900" algn="just" eaLnBrk="1" hangingPunct="1">
              <a:lnSpc>
                <a:spcPct val="120000"/>
              </a:lnSpc>
              <a:buFont typeface="Arial" pitchFamily="34" charset="0"/>
              <a:buChar char="•"/>
            </a:pPr>
            <a:r>
              <a:rPr lang="hr-HR" sz="2000" b="1" dirty="0">
                <a:solidFill>
                  <a:prstClr val="black"/>
                </a:solidFill>
                <a:latin typeface="Arial" charset="0"/>
              </a:rPr>
              <a:t>Korisnik kredita – umirovljenik </a:t>
            </a:r>
            <a:r>
              <a:rPr lang="hr-HR" sz="2000" dirty="0">
                <a:solidFill>
                  <a:prstClr val="black"/>
                </a:solidFill>
                <a:latin typeface="Arial" charset="0"/>
              </a:rPr>
              <a:t>– u trenutku konačne otplate kredita </a:t>
            </a:r>
            <a:r>
              <a:rPr lang="hr-HR" sz="2000" b="1" dirty="0">
                <a:solidFill>
                  <a:prstClr val="black"/>
                </a:solidFill>
                <a:latin typeface="Arial" charset="0"/>
              </a:rPr>
              <a:t>ne može </a:t>
            </a:r>
            <a:r>
              <a:rPr lang="hr-HR" sz="2000" dirty="0">
                <a:solidFill>
                  <a:prstClr val="black"/>
                </a:solidFill>
                <a:latin typeface="Arial" charset="0"/>
              </a:rPr>
              <a:t>biti stariji od 75 godina</a:t>
            </a:r>
          </a:p>
          <a:p>
            <a:pPr marL="342900" lvl="0" indent="-342900" algn="just" eaLnBrk="1" hangingPunct="1">
              <a:lnSpc>
                <a:spcPct val="120000"/>
              </a:lnSpc>
              <a:buFont typeface="Arial" pitchFamily="34" charset="0"/>
              <a:buChar char="•"/>
            </a:pPr>
            <a:r>
              <a:rPr lang="hr-HR" sz="2000" b="1" dirty="0">
                <a:solidFill>
                  <a:prstClr val="black"/>
                </a:solidFill>
                <a:latin typeface="Arial" charset="0"/>
              </a:rPr>
              <a:t>Korisnik kredita se bavi samo turističkom djelatnošću </a:t>
            </a:r>
            <a:r>
              <a:rPr lang="hr-HR" sz="2000" dirty="0">
                <a:solidFill>
                  <a:prstClr val="black"/>
                </a:solidFill>
                <a:latin typeface="Arial" charset="0"/>
              </a:rPr>
              <a:t>– u trenutku konačne otplate kredita </a:t>
            </a:r>
            <a:r>
              <a:rPr lang="hr-HR" sz="2000" b="1" dirty="0">
                <a:solidFill>
                  <a:prstClr val="black"/>
                </a:solidFill>
                <a:latin typeface="Arial" charset="0"/>
              </a:rPr>
              <a:t>ne može </a:t>
            </a:r>
            <a:r>
              <a:rPr lang="hr-HR" sz="2000" dirty="0">
                <a:solidFill>
                  <a:prstClr val="black"/>
                </a:solidFill>
                <a:latin typeface="Arial" charset="0"/>
              </a:rPr>
              <a:t>biti stariji od 72 godine</a:t>
            </a:r>
          </a:p>
          <a:p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635896" y="116632"/>
            <a:ext cx="5472113" cy="431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hr-HR" sz="1800" b="1" dirty="0">
                <a:latin typeface="Helvetica" pitchFamily="34" charset="0"/>
                <a:cs typeface="Helvetica" pitchFamily="34" charset="0"/>
              </a:rPr>
              <a:t>Program financiranja privatnih iznajmljivača  u suradnji s Ministarstvom turizma</a:t>
            </a:r>
            <a:endParaRPr lang="hr-HR" sz="1800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13082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 marL="342900" lvl="0" indent="-342900" algn="ctr" eaLnBrk="1" hangingPunct="1">
              <a:lnSpc>
                <a:spcPct val="80000"/>
              </a:lnSpc>
            </a:pPr>
            <a:r>
              <a:rPr lang="hr-HR" sz="3200" b="1" dirty="0">
                <a:solidFill>
                  <a:srgbClr val="1F497D">
                    <a:lumMod val="75000"/>
                  </a:srgbClr>
                </a:solidFill>
                <a:latin typeface="Arial" charset="0"/>
              </a:rPr>
              <a:t>Realizacija kredita</a:t>
            </a:r>
          </a:p>
          <a:p>
            <a:pPr marL="342900" lvl="0" indent="-342900" algn="ctr" eaLnBrk="1" hangingPunct="1">
              <a:lnSpc>
                <a:spcPct val="80000"/>
              </a:lnSpc>
            </a:pPr>
            <a:endParaRPr lang="hr-HR" sz="1400" b="1" dirty="0">
              <a:solidFill>
                <a:srgbClr val="1F497D">
                  <a:lumMod val="75000"/>
                </a:srgbClr>
              </a:solidFill>
              <a:latin typeface="Arial" charset="0"/>
            </a:endParaRPr>
          </a:p>
          <a:p>
            <a:pPr marL="342900" lvl="0" indent="-342900" algn="ctr" eaLnBrk="1" hangingPunct="1">
              <a:lnSpc>
                <a:spcPct val="50000"/>
              </a:lnSpc>
            </a:pPr>
            <a:endParaRPr lang="hr-HR" sz="1000" b="1" dirty="0">
              <a:solidFill>
                <a:srgbClr val="C0504D"/>
              </a:solidFill>
              <a:latin typeface="Arial" charset="0"/>
            </a:endParaRPr>
          </a:p>
          <a:p>
            <a:pPr marL="342900" lvl="0" indent="-342900" algn="just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hr-HR" sz="2000" dirty="0">
                <a:solidFill>
                  <a:prstClr val="black"/>
                </a:solidFill>
                <a:latin typeface="Arial" charset="0"/>
              </a:rPr>
              <a:t>putem poslovnih banaka – Hrvatska poštanska banka d.d. i Podravska banka d.d.</a:t>
            </a:r>
          </a:p>
          <a:p>
            <a:pPr marL="342900" lvl="0" indent="-342900" algn="just" eaLnBrk="1" hangingPunct="1">
              <a:buClr>
                <a:srgbClr val="EEECE1"/>
              </a:buClr>
              <a:buSzPct val="75000"/>
            </a:pPr>
            <a:endParaRPr lang="hr-HR" sz="3200" b="1" dirty="0">
              <a:solidFill>
                <a:srgbClr val="1F497D">
                  <a:lumMod val="75000"/>
                </a:srgbClr>
              </a:solidFill>
              <a:latin typeface="Arial" charset="0"/>
              <a:cs typeface="Arial" pitchFamily="34" charset="0"/>
            </a:endParaRPr>
          </a:p>
          <a:p>
            <a:pPr marL="342900" lvl="0" indent="-342900" algn="ctr" eaLnBrk="1" hangingPunct="1">
              <a:buClr>
                <a:srgbClr val="EEECE1"/>
              </a:buClr>
              <a:buSzPct val="75000"/>
            </a:pPr>
            <a:r>
              <a:rPr lang="hr-HR" sz="3200" b="1" dirty="0">
                <a:solidFill>
                  <a:srgbClr val="1F497D">
                    <a:lumMod val="75000"/>
                  </a:srgbClr>
                </a:solidFill>
                <a:latin typeface="Arial" charset="0"/>
                <a:cs typeface="Arial" pitchFamily="34" charset="0"/>
              </a:rPr>
              <a:t>Visina kredita</a:t>
            </a:r>
          </a:p>
          <a:p>
            <a:pPr marL="342900" lvl="0" indent="-342900" algn="just" eaLnBrk="1" hangingPunct="1">
              <a:buClr>
                <a:srgbClr val="EEECE1"/>
              </a:buClr>
              <a:buSzPct val="75000"/>
            </a:pPr>
            <a:endParaRPr lang="hr-HR" sz="1200" b="1" dirty="0">
              <a:solidFill>
                <a:srgbClr val="C0504D"/>
              </a:solidFill>
              <a:latin typeface="Arial" charset="0"/>
              <a:cs typeface="Arial" pitchFamily="34" charset="0"/>
            </a:endParaRPr>
          </a:p>
          <a:p>
            <a:pPr marL="342900" indent="-342900" algn="just" eaLnBrk="1" hangingPunct="1">
              <a:buSzPct val="100000"/>
              <a:buFont typeface="Arial" pitchFamily="34" charset="0"/>
              <a:buChar char="•"/>
            </a:pPr>
            <a:r>
              <a:rPr lang="hr-HR" sz="2000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Kunski krediti: </a:t>
            </a:r>
            <a:r>
              <a:rPr lang="hr-HR" sz="2000" b="1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od 20.000,00 do 375.000,00 kuna</a:t>
            </a:r>
          </a:p>
          <a:p>
            <a:pPr marL="342900" indent="-342900" algn="just" eaLnBrk="1" hangingPunct="1">
              <a:buSzPct val="100000"/>
              <a:buFont typeface="Arial" pitchFamily="34" charset="0"/>
              <a:buChar char="•"/>
            </a:pPr>
            <a:r>
              <a:rPr lang="hr-HR" sz="2000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Krediti uz valutnu klauzulu: </a:t>
            </a:r>
            <a:r>
              <a:rPr lang="hr-HR" sz="2000" b="1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od 2.600,00 do 50.000,00 EUR</a:t>
            </a:r>
          </a:p>
          <a:p>
            <a:pPr marL="342900" indent="-342900" algn="just" eaLnBrk="1" hangingPunct="1">
              <a:buSzPct val="100000"/>
              <a:buFont typeface="Arial" pitchFamily="34" charset="0"/>
              <a:buChar char="•"/>
            </a:pPr>
            <a:r>
              <a:rPr lang="hr-HR" sz="2000" dirty="0">
                <a:solidFill>
                  <a:prstClr val="black"/>
                </a:solidFill>
                <a:latin typeface="Arial" charset="0"/>
                <a:cs typeface="Arial" pitchFamily="34" charset="0"/>
              </a:rPr>
              <a:t>Pojedinom krajnjem korisniku moguće je odobriti financiranje najviše do iznosa od 375.000,00 kuna ili 50.000,00 EUR, za ulaganje u 1 ili više objekata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63888" y="116632"/>
            <a:ext cx="5472113" cy="431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hr-HR" sz="1800" b="1" dirty="0">
                <a:latin typeface="Helvetica" pitchFamily="34" charset="0"/>
                <a:cs typeface="Helvetica" pitchFamily="34" charset="0"/>
              </a:rPr>
              <a:t>Program financiranja privatnih iznajmljivača  u suradnji s Ministarstvom turizma</a:t>
            </a:r>
            <a:endParaRPr lang="hr-HR" sz="1800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01726274"/>
      </p:ext>
    </p:extLst>
  </p:cSld>
  <p:clrMapOvr>
    <a:masterClrMapping/>
  </p:clrMapOvr>
</p:sld>
</file>

<file path=ppt/theme/theme1.xml><?xml version="1.0" encoding="utf-8"?>
<a:theme xmlns:a="http://schemas.openxmlformats.org/drawingml/2006/main" name="HBOR_plav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umber xmlns="262fc8c8-dbdc-4bf2-906f-1f30b4c0cb87">10</Number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8C9521B73ACF48A2B17B35CC5DA361" ma:contentTypeVersion="1" ma:contentTypeDescription="Create a new document." ma:contentTypeScope="" ma:versionID="a9446ec65c227acfc2aa8ece012895be">
  <xsd:schema xmlns:xsd="http://www.w3.org/2001/XMLSchema" xmlns:xs="http://www.w3.org/2001/XMLSchema" xmlns:p="http://schemas.microsoft.com/office/2006/metadata/properties" xmlns:ns2="262fc8c8-dbdc-4bf2-906f-1f30b4c0cb87" targetNamespace="http://schemas.microsoft.com/office/2006/metadata/properties" ma:root="true" ma:fieldsID="678a6956778b0b68af3b0c2733172dd1" ns2:_="">
    <xsd:import namespace="262fc8c8-dbdc-4bf2-906f-1f30b4c0cb87"/>
    <xsd:element name="properties">
      <xsd:complexType>
        <xsd:sequence>
          <xsd:element name="documentManagement">
            <xsd:complexType>
              <xsd:all>
                <xsd:element ref="ns2:Numb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2fc8c8-dbdc-4bf2-906f-1f30b4c0cb87" elementFormDefault="qualified">
    <xsd:import namespace="http://schemas.microsoft.com/office/2006/documentManagement/types"/>
    <xsd:import namespace="http://schemas.microsoft.com/office/infopath/2007/PartnerControls"/>
    <xsd:element name="Number" ma:index="8" nillable="true" ma:displayName="Number" ma:internalName="Number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9524C7-1EB1-4418-8413-DFD3A698BF5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3ACBA8-9272-4DDC-B13B-1E76912B481C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823128BB-C6A9-4A90-86CA-0B52F8E89E4A}">
  <ds:schemaRefs>
    <ds:schemaRef ds:uri="http://schemas.microsoft.com/office/2006/metadata/properties"/>
    <ds:schemaRef ds:uri="http://schemas.openxmlformats.org/package/2006/metadata/core-properties"/>
    <ds:schemaRef ds:uri="http://purl.org/dc/terms/"/>
    <ds:schemaRef ds:uri="262fc8c8-dbdc-4bf2-906f-1f30b4c0cb87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F94C5CC9-869C-4AF7-AA75-91E48E3DA5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2fc8c8-dbdc-4bf2-906f-1f30b4c0cb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</TotalTime>
  <Words>1454</Words>
  <Application>Microsoft Office PowerPoint</Application>
  <PresentationFormat>Prikaz na zaslonu (4:3)</PresentationFormat>
  <Paragraphs>202</Paragraphs>
  <Slides>19</Slides>
  <Notes>3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(Body)</vt:lpstr>
      <vt:lpstr>Helvetica</vt:lpstr>
      <vt:lpstr>Times New Roman</vt:lpstr>
      <vt:lpstr>Wingdings</vt:lpstr>
      <vt:lpstr>HBOR_plavi</vt:lpstr>
      <vt:lpstr>PowerPoint prezentacija</vt:lpstr>
      <vt:lpstr>UVOD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Kreditni program Turizam  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HBOR plavi</dc:title>
  <dc:creator>Svete Dina</dc:creator>
  <cp:lastModifiedBy>Bartolović Vesna</cp:lastModifiedBy>
  <cp:revision>95</cp:revision>
  <cp:lastPrinted>2019-04-01T09:23:56Z</cp:lastPrinted>
  <dcterms:created xsi:type="dcterms:W3CDTF">2012-06-05T07:23:46Z</dcterms:created>
  <dcterms:modified xsi:type="dcterms:W3CDTF">2019-05-08T10:18:32Z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Volović, Mario</vt:lpwstr>
  </property>
  <property fmtid="{D5CDD505-2E9C-101B-9397-08002B2CF9AE}" pid="3" name="xd_Signature">
    <vt:lpwstr/>
  </property>
  <property fmtid="{D5CDD505-2E9C-101B-9397-08002B2CF9AE}" pid="4" name="Order">
    <vt:lpwstr>700.000000000000</vt:lpwstr>
  </property>
  <property fmtid="{D5CDD505-2E9C-101B-9397-08002B2CF9AE}" pid="5" name="TemplateUrl">
    <vt:lpwstr/>
  </property>
  <property fmtid="{D5CDD505-2E9C-101B-9397-08002B2CF9AE}" pid="6" name="xd_ProgID">
    <vt:lpwstr/>
  </property>
  <property fmtid="{D5CDD505-2E9C-101B-9397-08002B2CF9AE}" pid="7" name="display_urn:schemas-microsoft-com:office:office#Author">
    <vt:lpwstr>Volović, Mario</vt:lpwstr>
  </property>
  <property fmtid="{D5CDD505-2E9C-101B-9397-08002B2CF9AE}" pid="8" name="ContentTypeId">
    <vt:lpwstr>0x010100B88C9521B73ACF48A2B17B35CC5DA361</vt:lpwstr>
  </property>
</Properties>
</file>